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84"/>
  </p:notesMasterIdLst>
  <p:sldIdLst>
    <p:sldId id="256" r:id="rId5"/>
    <p:sldId id="257" r:id="rId6"/>
    <p:sldId id="258" r:id="rId7"/>
    <p:sldId id="33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</p:sldIdLst>
  <p:sldSz cx="18288000" cy="10287000"/>
  <p:notesSz cx="6858000" cy="9144000"/>
  <p:embeddedFontLst>
    <p:embeddedFont>
      <p:font typeface="Cambria" panose="02040503050406030204" pitchFamily="18" charset="0"/>
      <p:regular r:id="rId85"/>
      <p:bold r:id="rId86"/>
      <p:italic r:id="rId87"/>
      <p:boldItalic r:id="rId88"/>
    </p:embeddedFont>
    <p:embeddedFont>
      <p:font typeface="Noto Sans" panose="020B0502040504020204" pitchFamily="34" charset="0"/>
      <p:regular r:id="rId89"/>
      <p:bold r:id="rId90"/>
      <p:italic r:id="rId91"/>
      <p:boldItalic r:id="rId92"/>
    </p:embeddedFont>
    <p:embeddedFont>
      <p:font typeface="Noto Sans Osage" panose="020B0502040504020204" pitchFamily="34" charset="0"/>
      <p:regular r:id="rId9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95" roundtripDataSignature="AMtx7mia0NuEzdNra/vmzfsAE2UXFtsU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8F5F57-F58C-4B92-930D-D2478BD54E7E}" v="2" dt="2025-10-06T10:22:11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260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notesMaster" Target="notesMasters/notesMaster1.xml"/><Relationship Id="rId89" Type="http://schemas.openxmlformats.org/officeDocument/2006/relationships/font" Target="fonts/font5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font" Target="fonts/font6.fntdata"/><Relationship Id="rId95" Type="http://customschemas.google.com/relationships/presentationmetadata" Target="metadata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font" Target="fonts/font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font" Target="fonts/font4.fntdata"/><Relationship Id="rId91" Type="http://schemas.openxmlformats.org/officeDocument/2006/relationships/font" Target="fonts/font7.fntdata"/><Relationship Id="rId9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font" Target="fonts/font2.fntdata"/><Relationship Id="rId99" Type="http://schemas.openxmlformats.org/officeDocument/2006/relationships/tableStyles" Target="tableStyles.xml"/><Relationship Id="rId10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font" Target="fonts/font8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font" Target="fonts/font3.fntdata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font" Target="fonts/font9.fntdata"/><Relationship Id="rId9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onyik Annamária" userId="4daeb312-1789-4fa0-88d8-4e71d914b20b" providerId="ADAL" clId="{8C117113-4CD5-40A0-AAF3-22DD8EC8A5B0}"/>
    <pc:docChg chg="undo redo custSel addSld delSld modSld delMainMaster">
      <pc:chgData name="Domonyik Annamária" userId="4daeb312-1789-4fa0-88d8-4e71d914b20b" providerId="ADAL" clId="{8C117113-4CD5-40A0-AAF3-22DD8EC8A5B0}" dt="2025-09-26T20:58:11.820" v="505" actId="47"/>
      <pc:docMkLst>
        <pc:docMk/>
      </pc:docMkLst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256"/>
        </pc:sldMkLst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257"/>
        </pc:sldMkLst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258"/>
        </pc:sldMkLst>
      </pc:sldChg>
      <pc:sldChg chg="modSp add del mod">
        <pc:chgData name="Domonyik Annamária" userId="4daeb312-1789-4fa0-88d8-4e71d914b20b" providerId="ADAL" clId="{8C117113-4CD5-40A0-AAF3-22DD8EC8A5B0}" dt="2025-09-25T20:08:50.954" v="183" actId="20577"/>
        <pc:sldMkLst>
          <pc:docMk/>
          <pc:sldMk cId="0" sldId="259"/>
        </pc:sldMkLst>
        <pc:spChg chg="mod">
          <ac:chgData name="Domonyik Annamária" userId="4daeb312-1789-4fa0-88d8-4e71d914b20b" providerId="ADAL" clId="{8C117113-4CD5-40A0-AAF3-22DD8EC8A5B0}" dt="2025-09-25T20:08:50.954" v="183" actId="20577"/>
          <ac:spMkLst>
            <pc:docMk/>
            <pc:sldMk cId="0" sldId="259"/>
            <ac:spMk id="218" creationId="{00000000-0000-0000-0000-000000000000}"/>
          </ac:spMkLst>
        </pc:spChg>
        <pc:grpChg chg="mod">
          <ac:chgData name="Domonyik Annamária" userId="4daeb312-1789-4fa0-88d8-4e71d914b20b" providerId="ADAL" clId="{8C117113-4CD5-40A0-AAF3-22DD8EC8A5B0}" dt="2025-09-25T15:44:17.267" v="182" actId="14100"/>
          <ac:grpSpMkLst>
            <pc:docMk/>
            <pc:sldMk cId="0" sldId="259"/>
            <ac:grpSpMk id="215" creationId="{00000000-0000-0000-0000-000000000000}"/>
          </ac:grpSpMkLst>
        </pc:grpChg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260"/>
        </pc:sldMkLst>
      </pc:sldChg>
      <pc:sldChg chg="addSp delSp modSp add del mod">
        <pc:chgData name="Domonyik Annamária" userId="4daeb312-1789-4fa0-88d8-4e71d914b20b" providerId="ADAL" clId="{8C117113-4CD5-40A0-AAF3-22DD8EC8A5B0}" dt="2025-09-25T20:53:51.928" v="185" actId="478"/>
        <pc:sldMkLst>
          <pc:docMk/>
          <pc:sldMk cId="0" sldId="261"/>
        </pc:sldMkLst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262"/>
        </pc:sldMkLst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263"/>
        </pc:sldMkLst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264"/>
        </pc:sldMkLst>
      </pc:sldChg>
      <pc:sldChg chg="modSp add del mod">
        <pc:chgData name="Domonyik Annamária" userId="4daeb312-1789-4fa0-88d8-4e71d914b20b" providerId="ADAL" clId="{8C117113-4CD5-40A0-AAF3-22DD8EC8A5B0}" dt="2025-09-26T20:43:03.906" v="283" actId="20577"/>
        <pc:sldMkLst>
          <pc:docMk/>
          <pc:sldMk cId="0" sldId="265"/>
        </pc:sldMkLst>
        <pc:spChg chg="mod">
          <ac:chgData name="Domonyik Annamária" userId="4daeb312-1789-4fa0-88d8-4e71d914b20b" providerId="ADAL" clId="{8C117113-4CD5-40A0-AAF3-22DD8EC8A5B0}" dt="2025-09-26T20:43:03.906" v="283" actId="20577"/>
          <ac:spMkLst>
            <pc:docMk/>
            <pc:sldMk cId="0" sldId="265"/>
            <ac:spMk id="357" creationId="{00000000-0000-0000-0000-000000000000}"/>
          </ac:spMkLst>
        </pc:spChg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266"/>
        </pc:sldMkLst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267"/>
        </pc:sldMkLst>
      </pc:sldChg>
      <pc:sldChg chg="modSp add del mod">
        <pc:chgData name="Domonyik Annamária" userId="4daeb312-1789-4fa0-88d8-4e71d914b20b" providerId="ADAL" clId="{8C117113-4CD5-40A0-AAF3-22DD8EC8A5B0}" dt="2025-09-26T20:42:00.221" v="277" actId="20577"/>
        <pc:sldMkLst>
          <pc:docMk/>
          <pc:sldMk cId="0" sldId="268"/>
        </pc:sldMkLst>
        <pc:spChg chg="mod">
          <ac:chgData name="Domonyik Annamária" userId="4daeb312-1789-4fa0-88d8-4e71d914b20b" providerId="ADAL" clId="{8C117113-4CD5-40A0-AAF3-22DD8EC8A5B0}" dt="2025-09-26T20:42:00.221" v="277" actId="20577"/>
          <ac:spMkLst>
            <pc:docMk/>
            <pc:sldMk cId="0" sldId="268"/>
            <ac:spMk id="456" creationId="{00000000-0000-0000-0000-000000000000}"/>
          </ac:spMkLst>
        </pc:spChg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269"/>
        </pc:sldMkLst>
      </pc:sldChg>
      <pc:sldChg chg="addSp delSp modSp add del mod">
        <pc:chgData name="Domonyik Annamária" userId="4daeb312-1789-4fa0-88d8-4e71d914b20b" providerId="ADAL" clId="{8C117113-4CD5-40A0-AAF3-22DD8EC8A5B0}" dt="2025-09-26T20:46:32.344" v="365" actId="1076"/>
        <pc:sldMkLst>
          <pc:docMk/>
          <pc:sldMk cId="0" sldId="270"/>
        </pc:sldMkLst>
        <pc:spChg chg="add mod">
          <ac:chgData name="Domonyik Annamária" userId="4daeb312-1789-4fa0-88d8-4e71d914b20b" providerId="ADAL" clId="{8C117113-4CD5-40A0-AAF3-22DD8EC8A5B0}" dt="2025-09-26T20:46:29.488" v="364" actId="1076"/>
          <ac:spMkLst>
            <pc:docMk/>
            <pc:sldMk cId="0" sldId="270"/>
            <ac:spMk id="2" creationId="{55123F91-6B0E-608F-FAE1-8F031596F128}"/>
          </ac:spMkLst>
        </pc:spChg>
        <pc:spChg chg="add del mod topLvl">
          <ac:chgData name="Domonyik Annamária" userId="4daeb312-1789-4fa0-88d8-4e71d914b20b" providerId="ADAL" clId="{8C117113-4CD5-40A0-AAF3-22DD8EC8A5B0}" dt="2025-09-26T20:46:32.344" v="365" actId="1076"/>
          <ac:spMkLst>
            <pc:docMk/>
            <pc:sldMk cId="0" sldId="270"/>
            <ac:spMk id="516" creationId="{00000000-0000-0000-0000-000000000000}"/>
          </ac:spMkLst>
        </pc:spChg>
        <pc:spChg chg="mod">
          <ac:chgData name="Domonyik Annamária" userId="4daeb312-1789-4fa0-88d8-4e71d914b20b" providerId="ADAL" clId="{8C117113-4CD5-40A0-AAF3-22DD8EC8A5B0}" dt="2025-09-26T20:44:33.329" v="296" actId="1076"/>
          <ac:spMkLst>
            <pc:docMk/>
            <pc:sldMk cId="0" sldId="270"/>
            <ac:spMk id="523" creationId="{00000000-0000-0000-0000-000000000000}"/>
          </ac:spMkLst>
        </pc:spChg>
        <pc:spChg chg="mod topLvl">
          <ac:chgData name="Domonyik Annamária" userId="4daeb312-1789-4fa0-88d8-4e71d914b20b" providerId="ADAL" clId="{8C117113-4CD5-40A0-AAF3-22DD8EC8A5B0}" dt="2025-09-26T20:46:23.109" v="363" actId="14100"/>
          <ac:spMkLst>
            <pc:docMk/>
            <pc:sldMk cId="0" sldId="270"/>
            <ac:spMk id="525" creationId="{00000000-0000-0000-0000-000000000000}"/>
          </ac:spMkLst>
        </pc:spChg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271"/>
        </pc:sldMkLst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272"/>
        </pc:sldMkLst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273"/>
        </pc:sldMkLst>
      </pc:sldChg>
      <pc:sldChg chg="modSp add del mod">
        <pc:chgData name="Domonyik Annamária" userId="4daeb312-1789-4fa0-88d8-4e71d914b20b" providerId="ADAL" clId="{8C117113-4CD5-40A0-AAF3-22DD8EC8A5B0}" dt="2025-09-26T20:51:12.036" v="418" actId="20577"/>
        <pc:sldMkLst>
          <pc:docMk/>
          <pc:sldMk cId="0" sldId="274"/>
        </pc:sldMkLst>
        <pc:spChg chg="mod">
          <ac:chgData name="Domonyik Annamária" userId="4daeb312-1789-4fa0-88d8-4e71d914b20b" providerId="ADAL" clId="{8C117113-4CD5-40A0-AAF3-22DD8EC8A5B0}" dt="2025-09-26T20:50:00.866" v="366" actId="20577"/>
          <ac:spMkLst>
            <pc:docMk/>
            <pc:sldMk cId="0" sldId="274"/>
            <ac:spMk id="635" creationId="{00000000-0000-0000-0000-000000000000}"/>
          </ac:spMkLst>
        </pc:spChg>
        <pc:spChg chg="mod">
          <ac:chgData name="Domonyik Annamária" userId="4daeb312-1789-4fa0-88d8-4e71d914b20b" providerId="ADAL" clId="{8C117113-4CD5-40A0-AAF3-22DD8EC8A5B0}" dt="2025-09-26T20:51:12.036" v="418" actId="20577"/>
          <ac:spMkLst>
            <pc:docMk/>
            <pc:sldMk cId="0" sldId="274"/>
            <ac:spMk id="638" creationId="{00000000-0000-0000-0000-000000000000}"/>
          </ac:spMkLst>
        </pc:spChg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275"/>
        </pc:sldMkLst>
      </pc:sldChg>
      <pc:sldChg chg="modSp add del mod">
        <pc:chgData name="Domonyik Annamária" userId="4daeb312-1789-4fa0-88d8-4e71d914b20b" providerId="ADAL" clId="{8C117113-4CD5-40A0-AAF3-22DD8EC8A5B0}" dt="2025-09-26T20:52:05.613" v="440" actId="6549"/>
        <pc:sldMkLst>
          <pc:docMk/>
          <pc:sldMk cId="0" sldId="276"/>
        </pc:sldMkLst>
        <pc:spChg chg="mod">
          <ac:chgData name="Domonyik Annamária" userId="4daeb312-1789-4fa0-88d8-4e71d914b20b" providerId="ADAL" clId="{8C117113-4CD5-40A0-AAF3-22DD8EC8A5B0}" dt="2025-09-26T20:52:05.613" v="440" actId="6549"/>
          <ac:spMkLst>
            <pc:docMk/>
            <pc:sldMk cId="0" sldId="276"/>
            <ac:spMk id="692" creationId="{00000000-0000-0000-0000-000000000000}"/>
          </ac:spMkLst>
        </pc:spChg>
      </pc:sldChg>
      <pc:sldChg chg="modSp add del mod">
        <pc:chgData name="Domonyik Annamária" userId="4daeb312-1789-4fa0-88d8-4e71d914b20b" providerId="ADAL" clId="{8C117113-4CD5-40A0-AAF3-22DD8EC8A5B0}" dt="2025-09-25T20:57:39.847" v="186" actId="20577"/>
        <pc:sldMkLst>
          <pc:docMk/>
          <pc:sldMk cId="0" sldId="277"/>
        </pc:sldMkLst>
        <pc:spChg chg="mod">
          <ac:chgData name="Domonyik Annamária" userId="4daeb312-1789-4fa0-88d8-4e71d914b20b" providerId="ADAL" clId="{8C117113-4CD5-40A0-AAF3-22DD8EC8A5B0}" dt="2025-09-25T20:57:39.847" v="186" actId="20577"/>
          <ac:spMkLst>
            <pc:docMk/>
            <pc:sldMk cId="0" sldId="277"/>
            <ac:spMk id="723" creationId="{00000000-0000-0000-0000-000000000000}"/>
          </ac:spMkLst>
        </pc:spChg>
      </pc:sldChg>
      <pc:sldChg chg="modSp add del mod">
        <pc:chgData name="Domonyik Annamária" userId="4daeb312-1789-4fa0-88d8-4e71d914b20b" providerId="ADAL" clId="{8C117113-4CD5-40A0-AAF3-22DD8EC8A5B0}" dt="2025-09-26T20:53:04.726" v="449" actId="20577"/>
        <pc:sldMkLst>
          <pc:docMk/>
          <pc:sldMk cId="0" sldId="278"/>
        </pc:sldMkLst>
        <pc:spChg chg="mod">
          <ac:chgData name="Domonyik Annamária" userId="4daeb312-1789-4fa0-88d8-4e71d914b20b" providerId="ADAL" clId="{8C117113-4CD5-40A0-AAF3-22DD8EC8A5B0}" dt="2025-09-25T20:57:54" v="187" actId="20577"/>
          <ac:spMkLst>
            <pc:docMk/>
            <pc:sldMk cId="0" sldId="278"/>
            <ac:spMk id="743" creationId="{00000000-0000-0000-0000-000000000000}"/>
          </ac:spMkLst>
        </pc:spChg>
        <pc:spChg chg="mod">
          <ac:chgData name="Domonyik Annamária" userId="4daeb312-1789-4fa0-88d8-4e71d914b20b" providerId="ADAL" clId="{8C117113-4CD5-40A0-AAF3-22DD8EC8A5B0}" dt="2025-09-26T20:53:04.726" v="449" actId="20577"/>
          <ac:spMkLst>
            <pc:docMk/>
            <pc:sldMk cId="0" sldId="278"/>
            <ac:spMk id="744" creationId="{00000000-0000-0000-0000-000000000000}"/>
          </ac:spMkLst>
        </pc:spChg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279"/>
        </pc:sldMkLst>
      </pc:sldChg>
      <pc:sldChg chg="modSp add del mod">
        <pc:chgData name="Domonyik Annamária" userId="4daeb312-1789-4fa0-88d8-4e71d914b20b" providerId="ADAL" clId="{8C117113-4CD5-40A0-AAF3-22DD8EC8A5B0}" dt="2025-09-25T20:58:07.493" v="189" actId="20577"/>
        <pc:sldMkLst>
          <pc:docMk/>
          <pc:sldMk cId="0" sldId="280"/>
        </pc:sldMkLst>
        <pc:spChg chg="mod">
          <ac:chgData name="Domonyik Annamária" userId="4daeb312-1789-4fa0-88d8-4e71d914b20b" providerId="ADAL" clId="{8C117113-4CD5-40A0-AAF3-22DD8EC8A5B0}" dt="2025-09-25T20:58:03.944" v="188" actId="20577"/>
          <ac:spMkLst>
            <pc:docMk/>
            <pc:sldMk cId="0" sldId="280"/>
            <ac:spMk id="807" creationId="{00000000-0000-0000-0000-000000000000}"/>
          </ac:spMkLst>
        </pc:spChg>
        <pc:spChg chg="mod">
          <ac:chgData name="Domonyik Annamária" userId="4daeb312-1789-4fa0-88d8-4e71d914b20b" providerId="ADAL" clId="{8C117113-4CD5-40A0-AAF3-22DD8EC8A5B0}" dt="2025-09-25T20:58:07.493" v="189" actId="20577"/>
          <ac:spMkLst>
            <pc:docMk/>
            <pc:sldMk cId="0" sldId="280"/>
            <ac:spMk id="813" creationId="{00000000-0000-0000-0000-000000000000}"/>
          </ac:spMkLst>
        </pc:spChg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281"/>
        </pc:sldMkLst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282"/>
        </pc:sldMkLst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283"/>
        </pc:sldMkLst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284"/>
        </pc:sldMkLst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285"/>
        </pc:sldMkLst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286"/>
        </pc:sldMkLst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287"/>
        </pc:sldMkLst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288"/>
        </pc:sldMkLst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289"/>
        </pc:sldMkLst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290"/>
        </pc:sldMkLst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291"/>
        </pc:sldMkLst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292"/>
        </pc:sldMkLst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293"/>
        </pc:sldMkLst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294"/>
        </pc:sldMkLst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295"/>
        </pc:sldMkLst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296"/>
        </pc:sldMkLst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297"/>
        </pc:sldMkLst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298"/>
        </pc:sldMkLst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299"/>
        </pc:sldMkLst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300"/>
        </pc:sldMkLst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301"/>
        </pc:sldMkLst>
      </pc:sldChg>
      <pc:sldChg chg="add del">
        <pc:chgData name="Domonyik Annamária" userId="4daeb312-1789-4fa0-88d8-4e71d914b20b" providerId="ADAL" clId="{8C117113-4CD5-40A0-AAF3-22DD8EC8A5B0}" dt="2025-09-25T15:23:34.550" v="47"/>
        <pc:sldMkLst>
          <pc:docMk/>
          <pc:sldMk cId="0" sldId="302"/>
        </pc:sldMkLst>
      </pc:sldChg>
      <pc:sldChg chg="modSp mod">
        <pc:chgData name="Domonyik Annamária" userId="4daeb312-1789-4fa0-88d8-4e71d914b20b" providerId="ADAL" clId="{8C117113-4CD5-40A0-AAF3-22DD8EC8A5B0}" dt="2025-09-26T20:54:52.432" v="471" actId="20577"/>
        <pc:sldMkLst>
          <pc:docMk/>
          <pc:sldMk cId="0" sldId="304"/>
        </pc:sldMkLst>
        <pc:spChg chg="mod">
          <ac:chgData name="Domonyik Annamária" userId="4daeb312-1789-4fa0-88d8-4e71d914b20b" providerId="ADAL" clId="{8C117113-4CD5-40A0-AAF3-22DD8EC8A5B0}" dt="2025-09-26T20:54:52.432" v="471" actId="20577"/>
          <ac:spMkLst>
            <pc:docMk/>
            <pc:sldMk cId="0" sldId="304"/>
            <ac:spMk id="1327" creationId="{00000000-0000-0000-0000-000000000000}"/>
          </ac:spMkLst>
        </pc:spChg>
      </pc:sldChg>
      <pc:sldChg chg="modSp mod">
        <pc:chgData name="Domonyik Annamária" userId="4daeb312-1789-4fa0-88d8-4e71d914b20b" providerId="ADAL" clId="{8C117113-4CD5-40A0-AAF3-22DD8EC8A5B0}" dt="2025-09-26T20:55:56.806" v="504" actId="20577"/>
        <pc:sldMkLst>
          <pc:docMk/>
          <pc:sldMk cId="0" sldId="305"/>
        </pc:sldMkLst>
        <pc:spChg chg="mod">
          <ac:chgData name="Domonyik Annamária" userId="4daeb312-1789-4fa0-88d8-4e71d914b20b" providerId="ADAL" clId="{8C117113-4CD5-40A0-AAF3-22DD8EC8A5B0}" dt="2025-09-25T21:00:36.070" v="211" actId="20577"/>
          <ac:spMkLst>
            <pc:docMk/>
            <pc:sldMk cId="0" sldId="305"/>
            <ac:spMk id="1339" creationId="{00000000-0000-0000-0000-000000000000}"/>
          </ac:spMkLst>
        </pc:spChg>
        <pc:spChg chg="mod">
          <ac:chgData name="Domonyik Annamária" userId="4daeb312-1789-4fa0-88d8-4e71d914b20b" providerId="ADAL" clId="{8C117113-4CD5-40A0-AAF3-22DD8EC8A5B0}" dt="2025-09-26T20:55:56.806" v="504" actId="20577"/>
          <ac:spMkLst>
            <pc:docMk/>
            <pc:sldMk cId="0" sldId="305"/>
            <ac:spMk id="1348" creationId="{00000000-0000-0000-0000-000000000000}"/>
          </ac:spMkLst>
        </pc:spChg>
      </pc:sldChg>
      <pc:sldChg chg="del">
        <pc:chgData name="Domonyik Annamária" userId="4daeb312-1789-4fa0-88d8-4e71d914b20b" providerId="ADAL" clId="{8C117113-4CD5-40A0-AAF3-22DD8EC8A5B0}" dt="2025-09-26T20:58:11.820" v="505" actId="47"/>
        <pc:sldMkLst>
          <pc:docMk/>
          <pc:sldMk cId="0" sldId="307"/>
        </pc:sldMkLst>
      </pc:sldChg>
      <pc:sldChg chg="del">
        <pc:chgData name="Domonyik Annamária" userId="4daeb312-1789-4fa0-88d8-4e71d914b20b" providerId="ADAL" clId="{8C117113-4CD5-40A0-AAF3-22DD8EC8A5B0}" dt="2025-09-25T21:01:27.354" v="212" actId="47"/>
        <pc:sldMkLst>
          <pc:docMk/>
          <pc:sldMk cId="0" sldId="308"/>
        </pc:sldMkLst>
      </pc:sldChg>
      <pc:sldChg chg="modSp mod">
        <pc:chgData name="Domonyik Annamária" userId="4daeb312-1789-4fa0-88d8-4e71d914b20b" providerId="ADAL" clId="{8C117113-4CD5-40A0-AAF3-22DD8EC8A5B0}" dt="2025-09-25T15:24:32.958" v="48" actId="20577"/>
        <pc:sldMkLst>
          <pc:docMk/>
          <pc:sldMk cId="0" sldId="310"/>
        </pc:sldMkLst>
        <pc:spChg chg="mod">
          <ac:chgData name="Domonyik Annamária" userId="4daeb312-1789-4fa0-88d8-4e71d914b20b" providerId="ADAL" clId="{8C117113-4CD5-40A0-AAF3-22DD8EC8A5B0}" dt="2025-09-25T15:24:32.958" v="48" actId="20577"/>
          <ac:spMkLst>
            <pc:docMk/>
            <pc:sldMk cId="0" sldId="310"/>
            <ac:spMk id="1430" creationId="{00000000-0000-0000-0000-000000000000}"/>
          </ac:spMkLst>
        </pc:spChg>
      </pc:sldChg>
      <pc:sldChg chg="modSp mod">
        <pc:chgData name="Domonyik Annamária" userId="4daeb312-1789-4fa0-88d8-4e71d914b20b" providerId="ADAL" clId="{8C117113-4CD5-40A0-AAF3-22DD8EC8A5B0}" dt="2025-09-25T15:24:53.183" v="62" actId="20577"/>
        <pc:sldMkLst>
          <pc:docMk/>
          <pc:sldMk cId="0" sldId="312"/>
        </pc:sldMkLst>
        <pc:spChg chg="mod">
          <ac:chgData name="Domonyik Annamária" userId="4daeb312-1789-4fa0-88d8-4e71d914b20b" providerId="ADAL" clId="{8C117113-4CD5-40A0-AAF3-22DD8EC8A5B0}" dt="2025-09-25T15:24:53.183" v="62" actId="20577"/>
          <ac:spMkLst>
            <pc:docMk/>
            <pc:sldMk cId="0" sldId="312"/>
            <ac:spMk id="1472" creationId="{00000000-0000-0000-0000-000000000000}"/>
          </ac:spMkLst>
        </pc:spChg>
      </pc:sldChg>
      <pc:sldChg chg="modSp mod">
        <pc:chgData name="Domonyik Annamária" userId="4daeb312-1789-4fa0-88d8-4e71d914b20b" providerId="ADAL" clId="{8C117113-4CD5-40A0-AAF3-22DD8EC8A5B0}" dt="2025-09-25T15:25:02.082" v="74" actId="20577"/>
        <pc:sldMkLst>
          <pc:docMk/>
          <pc:sldMk cId="0" sldId="313"/>
        </pc:sldMkLst>
        <pc:spChg chg="mod">
          <ac:chgData name="Domonyik Annamária" userId="4daeb312-1789-4fa0-88d8-4e71d914b20b" providerId="ADAL" clId="{8C117113-4CD5-40A0-AAF3-22DD8EC8A5B0}" dt="2025-09-25T15:25:02.082" v="74" actId="20577"/>
          <ac:spMkLst>
            <pc:docMk/>
            <pc:sldMk cId="0" sldId="313"/>
            <ac:spMk id="1495" creationId="{00000000-0000-0000-0000-000000000000}"/>
          </ac:spMkLst>
        </pc:spChg>
      </pc:sldChg>
      <pc:sldChg chg="modSp mod">
        <pc:chgData name="Domonyik Annamária" userId="4daeb312-1789-4fa0-88d8-4e71d914b20b" providerId="ADAL" clId="{8C117113-4CD5-40A0-AAF3-22DD8EC8A5B0}" dt="2025-09-26T20:41:18.892" v="263" actId="20577"/>
        <pc:sldMkLst>
          <pc:docMk/>
          <pc:sldMk cId="0" sldId="332"/>
        </pc:sldMkLst>
        <pc:spChg chg="mod">
          <ac:chgData name="Domonyik Annamária" userId="4daeb312-1789-4fa0-88d8-4e71d914b20b" providerId="ADAL" clId="{8C117113-4CD5-40A0-AAF3-22DD8EC8A5B0}" dt="2025-09-26T20:41:18.892" v="263" actId="20577"/>
          <ac:spMkLst>
            <pc:docMk/>
            <pc:sldMk cId="0" sldId="332"/>
            <ac:spMk id="1854" creationId="{00000000-0000-0000-0000-000000000000}"/>
          </ac:spMkLst>
        </pc:spChg>
      </pc:sldChg>
      <pc:sldChg chg="modSp add mod">
        <pc:chgData name="Domonyik Annamária" userId="4daeb312-1789-4fa0-88d8-4e71d914b20b" providerId="ADAL" clId="{8C117113-4CD5-40A0-AAF3-22DD8EC8A5B0}" dt="2025-09-25T15:43:54.882" v="167" actId="1076"/>
        <pc:sldMkLst>
          <pc:docMk/>
          <pc:sldMk cId="2785583423" sldId="336"/>
        </pc:sldMkLst>
        <pc:spChg chg="mod">
          <ac:chgData name="Domonyik Annamária" userId="4daeb312-1789-4fa0-88d8-4e71d914b20b" providerId="ADAL" clId="{8C117113-4CD5-40A0-AAF3-22DD8EC8A5B0}" dt="2025-09-25T15:43:54.882" v="167" actId="1076"/>
          <ac:spMkLst>
            <pc:docMk/>
            <pc:sldMk cId="2785583423" sldId="336"/>
            <ac:spMk id="255" creationId="{6E063A36-4B67-0E3D-DCAB-B6E5564F3E2B}"/>
          </ac:spMkLst>
        </pc:spChg>
      </pc:sldChg>
      <pc:sldChg chg="delSp modSp add del mod">
        <pc:chgData name="Domonyik Annamária" userId="4daeb312-1789-4fa0-88d8-4e71d914b20b" providerId="ADAL" clId="{8C117113-4CD5-40A0-AAF3-22DD8EC8A5B0}" dt="2025-09-25T15:42:49.039" v="78" actId="47"/>
        <pc:sldMkLst>
          <pc:docMk/>
          <pc:sldMk cId="3074823236" sldId="336"/>
        </pc:sldMkLst>
      </pc:sldChg>
      <pc:sldMasterChg chg="del delSldLayout">
        <pc:chgData name="Domonyik Annamária" userId="4daeb312-1789-4fa0-88d8-4e71d914b20b" providerId="ADAL" clId="{8C117113-4CD5-40A0-AAF3-22DD8EC8A5B0}" dt="2025-09-25T15:22:49.296" v="9" actId="47"/>
        <pc:sldMasterMkLst>
          <pc:docMk/>
          <pc:sldMasterMk cId="0" sldId="2147483660"/>
        </pc:sldMasterMkLst>
        <pc:sldLayoutChg chg="del">
          <pc:chgData name="Domonyik Annamária" userId="4daeb312-1789-4fa0-88d8-4e71d914b20b" providerId="ADAL" clId="{8C117113-4CD5-40A0-AAF3-22DD8EC8A5B0}" dt="2025-09-25T15:22:49.296" v="9" actId="47"/>
          <pc:sldLayoutMkLst>
            <pc:docMk/>
            <pc:sldMasterMk cId="0" sldId="2147483660"/>
            <pc:sldLayoutMk cId="0" sldId="2147483661"/>
          </pc:sldLayoutMkLst>
        </pc:sldLayoutChg>
        <pc:sldLayoutChg chg="del">
          <pc:chgData name="Domonyik Annamária" userId="4daeb312-1789-4fa0-88d8-4e71d914b20b" providerId="ADAL" clId="{8C117113-4CD5-40A0-AAF3-22DD8EC8A5B0}" dt="2025-09-25T15:22:49.296" v="9" actId="47"/>
          <pc:sldLayoutMkLst>
            <pc:docMk/>
            <pc:sldMasterMk cId="0" sldId="2147483660"/>
            <pc:sldLayoutMk cId="0" sldId="2147483662"/>
          </pc:sldLayoutMkLst>
        </pc:sldLayoutChg>
        <pc:sldLayoutChg chg="del">
          <pc:chgData name="Domonyik Annamária" userId="4daeb312-1789-4fa0-88d8-4e71d914b20b" providerId="ADAL" clId="{8C117113-4CD5-40A0-AAF3-22DD8EC8A5B0}" dt="2025-09-25T15:22:49.296" v="9" actId="47"/>
          <pc:sldLayoutMkLst>
            <pc:docMk/>
            <pc:sldMasterMk cId="0" sldId="2147483660"/>
            <pc:sldLayoutMk cId="0" sldId="2147483663"/>
          </pc:sldLayoutMkLst>
        </pc:sldLayoutChg>
        <pc:sldLayoutChg chg="del">
          <pc:chgData name="Domonyik Annamária" userId="4daeb312-1789-4fa0-88d8-4e71d914b20b" providerId="ADAL" clId="{8C117113-4CD5-40A0-AAF3-22DD8EC8A5B0}" dt="2025-09-25T15:22:49.296" v="9" actId="47"/>
          <pc:sldLayoutMkLst>
            <pc:docMk/>
            <pc:sldMasterMk cId="0" sldId="2147483660"/>
            <pc:sldLayoutMk cId="0" sldId="2147483664"/>
          </pc:sldLayoutMkLst>
        </pc:sldLayoutChg>
        <pc:sldLayoutChg chg="del">
          <pc:chgData name="Domonyik Annamária" userId="4daeb312-1789-4fa0-88d8-4e71d914b20b" providerId="ADAL" clId="{8C117113-4CD5-40A0-AAF3-22DD8EC8A5B0}" dt="2025-09-25T15:22:49.296" v="9" actId="47"/>
          <pc:sldLayoutMkLst>
            <pc:docMk/>
            <pc:sldMasterMk cId="0" sldId="2147483660"/>
            <pc:sldLayoutMk cId="0" sldId="2147483665"/>
          </pc:sldLayoutMkLst>
        </pc:sldLayoutChg>
        <pc:sldLayoutChg chg="del">
          <pc:chgData name="Domonyik Annamária" userId="4daeb312-1789-4fa0-88d8-4e71d914b20b" providerId="ADAL" clId="{8C117113-4CD5-40A0-AAF3-22DD8EC8A5B0}" dt="2025-09-25T15:22:49.296" v="9" actId="47"/>
          <pc:sldLayoutMkLst>
            <pc:docMk/>
            <pc:sldMasterMk cId="0" sldId="2147483660"/>
            <pc:sldLayoutMk cId="0" sldId="2147483666"/>
          </pc:sldLayoutMkLst>
        </pc:sldLayoutChg>
        <pc:sldLayoutChg chg="del">
          <pc:chgData name="Domonyik Annamária" userId="4daeb312-1789-4fa0-88d8-4e71d914b20b" providerId="ADAL" clId="{8C117113-4CD5-40A0-AAF3-22DD8EC8A5B0}" dt="2025-09-25T15:22:49.296" v="9" actId="47"/>
          <pc:sldLayoutMkLst>
            <pc:docMk/>
            <pc:sldMasterMk cId="0" sldId="2147483660"/>
            <pc:sldLayoutMk cId="0" sldId="2147483667"/>
          </pc:sldLayoutMkLst>
        </pc:sldLayoutChg>
        <pc:sldLayoutChg chg="del">
          <pc:chgData name="Domonyik Annamária" userId="4daeb312-1789-4fa0-88d8-4e71d914b20b" providerId="ADAL" clId="{8C117113-4CD5-40A0-AAF3-22DD8EC8A5B0}" dt="2025-09-25T15:22:49.296" v="9" actId="47"/>
          <pc:sldLayoutMkLst>
            <pc:docMk/>
            <pc:sldMasterMk cId="0" sldId="2147483660"/>
            <pc:sldLayoutMk cId="0" sldId="2147483668"/>
          </pc:sldLayoutMkLst>
        </pc:sldLayoutChg>
        <pc:sldLayoutChg chg="del">
          <pc:chgData name="Domonyik Annamária" userId="4daeb312-1789-4fa0-88d8-4e71d914b20b" providerId="ADAL" clId="{8C117113-4CD5-40A0-AAF3-22DD8EC8A5B0}" dt="2025-09-25T15:22:49.296" v="9" actId="47"/>
          <pc:sldLayoutMkLst>
            <pc:docMk/>
            <pc:sldMasterMk cId="0" sldId="2147483660"/>
            <pc:sldLayoutMk cId="0" sldId="2147483669"/>
          </pc:sldLayoutMkLst>
        </pc:sldLayoutChg>
        <pc:sldLayoutChg chg="del">
          <pc:chgData name="Domonyik Annamária" userId="4daeb312-1789-4fa0-88d8-4e71d914b20b" providerId="ADAL" clId="{8C117113-4CD5-40A0-AAF3-22DD8EC8A5B0}" dt="2025-09-25T15:22:49.296" v="9" actId="47"/>
          <pc:sldLayoutMkLst>
            <pc:docMk/>
            <pc:sldMasterMk cId="0" sldId="2147483660"/>
            <pc:sldLayoutMk cId="0" sldId="2147483670"/>
          </pc:sldLayoutMkLst>
        </pc:sldLayoutChg>
        <pc:sldLayoutChg chg="del">
          <pc:chgData name="Domonyik Annamária" userId="4daeb312-1789-4fa0-88d8-4e71d914b20b" providerId="ADAL" clId="{8C117113-4CD5-40A0-AAF3-22DD8EC8A5B0}" dt="2025-09-25T15:22:49.296" v="9" actId="47"/>
          <pc:sldLayoutMkLst>
            <pc:docMk/>
            <pc:sldMasterMk cId="0" sldId="2147483660"/>
            <pc:sldLayoutMk cId="0" sldId="2147483671"/>
          </pc:sldLayoutMkLst>
        </pc:sldLayoutChg>
      </pc:sldMasterChg>
    </pc:docChg>
  </pc:docChgLst>
  <pc:docChgLst>
    <pc:chgData name="Csobay Krisztina" userId="f166ed99-16ef-4866-812c-6b5f40cd7def" providerId="ADAL" clId="{6BAE9A2B-C1A1-46B0-B784-D2085E20B984}"/>
    <pc:docChg chg="custSel modSld">
      <pc:chgData name="Csobay Krisztina" userId="f166ed99-16ef-4866-812c-6b5f40cd7def" providerId="ADAL" clId="{6BAE9A2B-C1A1-46B0-B784-D2085E20B984}" dt="2025-10-06T10:54:45.308" v="1506" actId="20577"/>
      <pc:docMkLst>
        <pc:docMk/>
      </pc:docMkLst>
      <pc:sldChg chg="addSp delSp modSp mod">
        <pc:chgData name="Csobay Krisztina" userId="f166ed99-16ef-4866-812c-6b5f40cd7def" providerId="ADAL" clId="{6BAE9A2B-C1A1-46B0-B784-D2085E20B984}" dt="2025-09-26T10:06:36.228" v="7" actId="1076"/>
        <pc:sldMkLst>
          <pc:docMk/>
          <pc:sldMk cId="0" sldId="256"/>
        </pc:sldMkLst>
        <pc:spChg chg="add mod">
          <ac:chgData name="Csobay Krisztina" userId="f166ed99-16ef-4866-812c-6b5f40cd7def" providerId="ADAL" clId="{6BAE9A2B-C1A1-46B0-B784-D2085E20B984}" dt="2025-09-26T10:06:36.228" v="7" actId="1076"/>
          <ac:spMkLst>
            <pc:docMk/>
            <pc:sldMk cId="0" sldId="256"/>
            <ac:spMk id="2" creationId="{7B018535-7B4C-487C-01F4-4C43E5902F2C}"/>
          </ac:spMkLst>
        </pc:spChg>
        <pc:spChg chg="mod">
          <ac:chgData name="Csobay Krisztina" userId="f166ed99-16ef-4866-812c-6b5f40cd7def" providerId="ADAL" clId="{6BAE9A2B-C1A1-46B0-B784-D2085E20B984}" dt="2025-09-26T10:06:31.342" v="6" actId="20577"/>
          <ac:spMkLst>
            <pc:docMk/>
            <pc:sldMk cId="0" sldId="256"/>
            <ac:spMk id="163" creationId="{00000000-0000-0000-0000-000000000000}"/>
          </ac:spMkLst>
        </pc:spChg>
        <pc:grpChg chg="mod">
          <ac:chgData name="Csobay Krisztina" userId="f166ed99-16ef-4866-812c-6b5f40cd7def" providerId="ADAL" clId="{6BAE9A2B-C1A1-46B0-B784-D2085E20B984}" dt="2025-09-26T10:06:29.183" v="5" actId="1076"/>
          <ac:grpSpMkLst>
            <pc:docMk/>
            <pc:sldMk cId="0" sldId="256"/>
            <ac:grpSpMk id="159" creationId="{00000000-0000-0000-0000-000000000000}"/>
          </ac:grpSpMkLst>
        </pc:grpChg>
      </pc:sldChg>
      <pc:sldChg chg="modSp mod">
        <pc:chgData name="Csobay Krisztina" userId="f166ed99-16ef-4866-812c-6b5f40cd7def" providerId="ADAL" clId="{6BAE9A2B-C1A1-46B0-B784-D2085E20B984}" dt="2025-09-26T11:14:40.584" v="42" actId="20577"/>
        <pc:sldMkLst>
          <pc:docMk/>
          <pc:sldMk cId="0" sldId="263"/>
        </pc:sldMkLst>
        <pc:spChg chg="mod">
          <ac:chgData name="Csobay Krisztina" userId="f166ed99-16ef-4866-812c-6b5f40cd7def" providerId="ADAL" clId="{6BAE9A2B-C1A1-46B0-B784-D2085E20B984}" dt="2025-09-26T11:14:18.752" v="28" actId="6549"/>
          <ac:spMkLst>
            <pc:docMk/>
            <pc:sldMk cId="0" sldId="263"/>
            <ac:spMk id="292" creationId="{00000000-0000-0000-0000-000000000000}"/>
          </ac:spMkLst>
        </pc:spChg>
        <pc:spChg chg="mod">
          <ac:chgData name="Csobay Krisztina" userId="f166ed99-16ef-4866-812c-6b5f40cd7def" providerId="ADAL" clId="{6BAE9A2B-C1A1-46B0-B784-D2085E20B984}" dt="2025-09-26T11:14:40.584" v="42" actId="20577"/>
          <ac:spMkLst>
            <pc:docMk/>
            <pc:sldMk cId="0" sldId="263"/>
            <ac:spMk id="294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09-26T10:09:12.709" v="8" actId="20577"/>
        <pc:sldMkLst>
          <pc:docMk/>
          <pc:sldMk cId="0" sldId="264"/>
        </pc:sldMkLst>
        <pc:spChg chg="mod">
          <ac:chgData name="Csobay Krisztina" userId="f166ed99-16ef-4866-812c-6b5f40cd7def" providerId="ADAL" clId="{6BAE9A2B-C1A1-46B0-B784-D2085E20B984}" dt="2025-09-26T10:09:12.709" v="8" actId="20577"/>
          <ac:spMkLst>
            <pc:docMk/>
            <pc:sldMk cId="0" sldId="264"/>
            <ac:spMk id="324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09-26T10:09:35.581" v="18" actId="20577"/>
        <pc:sldMkLst>
          <pc:docMk/>
          <pc:sldMk cId="0" sldId="265"/>
        </pc:sldMkLst>
        <pc:spChg chg="mod">
          <ac:chgData name="Csobay Krisztina" userId="f166ed99-16ef-4866-812c-6b5f40cd7def" providerId="ADAL" clId="{6BAE9A2B-C1A1-46B0-B784-D2085E20B984}" dt="2025-09-26T10:09:35.581" v="18" actId="20577"/>
          <ac:spMkLst>
            <pc:docMk/>
            <pc:sldMk cId="0" sldId="265"/>
            <ac:spMk id="357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09-26T11:15:05.730" v="46" actId="1076"/>
        <pc:sldMkLst>
          <pc:docMk/>
          <pc:sldMk cId="0" sldId="268"/>
        </pc:sldMkLst>
        <pc:spChg chg="mod">
          <ac:chgData name="Csobay Krisztina" userId="f166ed99-16ef-4866-812c-6b5f40cd7def" providerId="ADAL" clId="{6BAE9A2B-C1A1-46B0-B784-D2085E20B984}" dt="2025-09-26T11:15:05.730" v="46" actId="1076"/>
          <ac:spMkLst>
            <pc:docMk/>
            <pc:sldMk cId="0" sldId="268"/>
            <ac:spMk id="467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09-26T11:16:23.237" v="47" actId="20577"/>
        <pc:sldMkLst>
          <pc:docMk/>
          <pc:sldMk cId="0" sldId="271"/>
        </pc:sldMkLst>
        <pc:spChg chg="mod">
          <ac:chgData name="Csobay Krisztina" userId="f166ed99-16ef-4866-812c-6b5f40cd7def" providerId="ADAL" clId="{6BAE9A2B-C1A1-46B0-B784-D2085E20B984}" dt="2025-09-26T11:16:23.237" v="47" actId="20577"/>
          <ac:spMkLst>
            <pc:docMk/>
            <pc:sldMk cId="0" sldId="271"/>
            <ac:spMk id="556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09-26T11:17:04.537" v="50" actId="20577"/>
        <pc:sldMkLst>
          <pc:docMk/>
          <pc:sldMk cId="0" sldId="273"/>
        </pc:sldMkLst>
        <pc:spChg chg="mod">
          <ac:chgData name="Csobay Krisztina" userId="f166ed99-16ef-4866-812c-6b5f40cd7def" providerId="ADAL" clId="{6BAE9A2B-C1A1-46B0-B784-D2085E20B984}" dt="2025-09-26T11:17:04.537" v="50" actId="20577"/>
          <ac:spMkLst>
            <pc:docMk/>
            <pc:sldMk cId="0" sldId="273"/>
            <ac:spMk id="607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09-26T11:21:39.844" v="52" actId="1076"/>
        <pc:sldMkLst>
          <pc:docMk/>
          <pc:sldMk cId="0" sldId="276"/>
        </pc:sldMkLst>
        <pc:spChg chg="mod">
          <ac:chgData name="Csobay Krisztina" userId="f166ed99-16ef-4866-812c-6b5f40cd7def" providerId="ADAL" clId="{6BAE9A2B-C1A1-46B0-B784-D2085E20B984}" dt="2025-09-26T11:21:39.844" v="52" actId="1076"/>
          <ac:spMkLst>
            <pc:docMk/>
            <pc:sldMk cId="0" sldId="276"/>
            <ac:spMk id="686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09-26T11:21:47.745" v="53" actId="14100"/>
        <pc:sldMkLst>
          <pc:docMk/>
          <pc:sldMk cId="0" sldId="277"/>
        </pc:sldMkLst>
        <pc:spChg chg="mod">
          <ac:chgData name="Csobay Krisztina" userId="f166ed99-16ef-4866-812c-6b5f40cd7def" providerId="ADAL" clId="{6BAE9A2B-C1A1-46B0-B784-D2085E20B984}" dt="2025-09-26T11:21:47.745" v="53" actId="14100"/>
          <ac:spMkLst>
            <pc:docMk/>
            <pc:sldMk cId="0" sldId="277"/>
            <ac:spMk id="717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09-26T11:22:33.730" v="55" actId="1076"/>
        <pc:sldMkLst>
          <pc:docMk/>
          <pc:sldMk cId="0" sldId="279"/>
        </pc:sldMkLst>
        <pc:spChg chg="mod">
          <ac:chgData name="Csobay Krisztina" userId="f166ed99-16ef-4866-812c-6b5f40cd7def" providerId="ADAL" clId="{6BAE9A2B-C1A1-46B0-B784-D2085E20B984}" dt="2025-09-26T11:22:33.730" v="55" actId="1076"/>
          <ac:spMkLst>
            <pc:docMk/>
            <pc:sldMk cId="0" sldId="279"/>
            <ac:spMk id="783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09-26T11:23:29.907" v="70" actId="6549"/>
        <pc:sldMkLst>
          <pc:docMk/>
          <pc:sldMk cId="0" sldId="280"/>
        </pc:sldMkLst>
        <pc:spChg chg="mod">
          <ac:chgData name="Csobay Krisztina" userId="f166ed99-16ef-4866-812c-6b5f40cd7def" providerId="ADAL" clId="{6BAE9A2B-C1A1-46B0-B784-D2085E20B984}" dt="2025-09-26T11:23:17.711" v="65" actId="20577"/>
          <ac:spMkLst>
            <pc:docMk/>
            <pc:sldMk cId="0" sldId="280"/>
            <ac:spMk id="806" creationId="{00000000-0000-0000-0000-000000000000}"/>
          </ac:spMkLst>
        </pc:spChg>
        <pc:spChg chg="mod">
          <ac:chgData name="Csobay Krisztina" userId="f166ed99-16ef-4866-812c-6b5f40cd7def" providerId="ADAL" clId="{6BAE9A2B-C1A1-46B0-B784-D2085E20B984}" dt="2025-09-26T11:23:29.907" v="70" actId="6549"/>
          <ac:spMkLst>
            <pc:docMk/>
            <pc:sldMk cId="0" sldId="280"/>
            <ac:spMk id="810" creationId="{00000000-0000-0000-0000-000000000000}"/>
          </ac:spMkLst>
        </pc:spChg>
        <pc:spChg chg="mod">
          <ac:chgData name="Csobay Krisztina" userId="f166ed99-16ef-4866-812c-6b5f40cd7def" providerId="ADAL" clId="{6BAE9A2B-C1A1-46B0-B784-D2085E20B984}" dt="2025-09-26T11:22:41.555" v="57" actId="1076"/>
          <ac:spMkLst>
            <pc:docMk/>
            <pc:sldMk cId="0" sldId="280"/>
            <ac:spMk id="812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09-26T11:28:30.122" v="71" actId="113"/>
        <pc:sldMkLst>
          <pc:docMk/>
          <pc:sldMk cId="0" sldId="288"/>
        </pc:sldMkLst>
        <pc:spChg chg="mod">
          <ac:chgData name="Csobay Krisztina" userId="f166ed99-16ef-4866-812c-6b5f40cd7def" providerId="ADAL" clId="{6BAE9A2B-C1A1-46B0-B784-D2085E20B984}" dt="2025-09-26T11:28:30.122" v="71" actId="113"/>
          <ac:spMkLst>
            <pc:docMk/>
            <pc:sldMk cId="0" sldId="288"/>
            <ac:spMk id="994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09-26T11:29:43.870" v="78" actId="20577"/>
        <pc:sldMkLst>
          <pc:docMk/>
          <pc:sldMk cId="0" sldId="290"/>
        </pc:sldMkLst>
        <pc:spChg chg="mod">
          <ac:chgData name="Csobay Krisztina" userId="f166ed99-16ef-4866-812c-6b5f40cd7def" providerId="ADAL" clId="{6BAE9A2B-C1A1-46B0-B784-D2085E20B984}" dt="2025-09-26T11:29:43.870" v="78" actId="20577"/>
          <ac:spMkLst>
            <pc:docMk/>
            <pc:sldMk cId="0" sldId="290"/>
            <ac:spMk id="1030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09-26T11:49:54.289" v="114" actId="20577"/>
        <pc:sldMkLst>
          <pc:docMk/>
          <pc:sldMk cId="0" sldId="292"/>
        </pc:sldMkLst>
        <pc:spChg chg="mod">
          <ac:chgData name="Csobay Krisztina" userId="f166ed99-16ef-4866-812c-6b5f40cd7def" providerId="ADAL" clId="{6BAE9A2B-C1A1-46B0-B784-D2085E20B984}" dt="2025-09-26T11:49:54.289" v="114" actId="20577"/>
          <ac:spMkLst>
            <pc:docMk/>
            <pc:sldMk cId="0" sldId="292"/>
            <ac:spMk id="1067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09-26T11:56:39.901" v="152" actId="20577"/>
        <pc:sldMkLst>
          <pc:docMk/>
          <pc:sldMk cId="0" sldId="295"/>
        </pc:sldMkLst>
        <pc:spChg chg="mod">
          <ac:chgData name="Csobay Krisztina" userId="f166ed99-16ef-4866-812c-6b5f40cd7def" providerId="ADAL" clId="{6BAE9A2B-C1A1-46B0-B784-D2085E20B984}" dt="2025-09-26T11:56:17.555" v="134" actId="1076"/>
          <ac:spMkLst>
            <pc:docMk/>
            <pc:sldMk cId="0" sldId="295"/>
            <ac:spMk id="1127" creationId="{00000000-0000-0000-0000-000000000000}"/>
          </ac:spMkLst>
        </pc:spChg>
        <pc:spChg chg="mod">
          <ac:chgData name="Csobay Krisztina" userId="f166ed99-16ef-4866-812c-6b5f40cd7def" providerId="ADAL" clId="{6BAE9A2B-C1A1-46B0-B784-D2085E20B984}" dt="2025-09-26T11:56:23.140" v="136" actId="1076"/>
          <ac:spMkLst>
            <pc:docMk/>
            <pc:sldMk cId="0" sldId="295"/>
            <ac:spMk id="1129" creationId="{00000000-0000-0000-0000-000000000000}"/>
          </ac:spMkLst>
        </pc:spChg>
        <pc:spChg chg="mod">
          <ac:chgData name="Csobay Krisztina" userId="f166ed99-16ef-4866-812c-6b5f40cd7def" providerId="ADAL" clId="{6BAE9A2B-C1A1-46B0-B784-D2085E20B984}" dt="2025-09-26T11:55:05.368" v="118" actId="207"/>
          <ac:spMkLst>
            <pc:docMk/>
            <pc:sldMk cId="0" sldId="295"/>
            <ac:spMk id="1132" creationId="{00000000-0000-0000-0000-000000000000}"/>
          </ac:spMkLst>
        </pc:spChg>
        <pc:spChg chg="mod">
          <ac:chgData name="Csobay Krisztina" userId="f166ed99-16ef-4866-812c-6b5f40cd7def" providerId="ADAL" clId="{6BAE9A2B-C1A1-46B0-B784-D2085E20B984}" dt="2025-09-26T11:56:29.983" v="140" actId="1076"/>
          <ac:spMkLst>
            <pc:docMk/>
            <pc:sldMk cId="0" sldId="295"/>
            <ac:spMk id="1133" creationId="{00000000-0000-0000-0000-000000000000}"/>
          </ac:spMkLst>
        </pc:spChg>
        <pc:spChg chg="mod">
          <ac:chgData name="Csobay Krisztina" userId="f166ed99-16ef-4866-812c-6b5f40cd7def" providerId="ADAL" clId="{6BAE9A2B-C1A1-46B0-B784-D2085E20B984}" dt="2025-09-26T11:56:39.901" v="152" actId="20577"/>
          <ac:spMkLst>
            <pc:docMk/>
            <pc:sldMk cId="0" sldId="295"/>
            <ac:spMk id="1134" creationId="{00000000-0000-0000-0000-000000000000}"/>
          </ac:spMkLst>
        </pc:spChg>
        <pc:spChg chg="mod">
          <ac:chgData name="Csobay Krisztina" userId="f166ed99-16ef-4866-812c-6b5f40cd7def" providerId="ADAL" clId="{6BAE9A2B-C1A1-46B0-B784-D2085E20B984}" dt="2025-09-26T11:56:26.385" v="138" actId="1076"/>
          <ac:spMkLst>
            <pc:docMk/>
            <pc:sldMk cId="0" sldId="295"/>
            <ac:spMk id="1135" creationId="{00000000-0000-0000-0000-000000000000}"/>
          </ac:spMkLst>
        </pc:spChg>
        <pc:spChg chg="mod">
          <ac:chgData name="Csobay Krisztina" userId="f166ed99-16ef-4866-812c-6b5f40cd7def" providerId="ADAL" clId="{6BAE9A2B-C1A1-46B0-B784-D2085E20B984}" dt="2025-09-26T11:55:13.486" v="122" actId="255"/>
          <ac:spMkLst>
            <pc:docMk/>
            <pc:sldMk cId="0" sldId="295"/>
            <ac:spMk id="1136" creationId="{00000000-0000-0000-0000-000000000000}"/>
          </ac:spMkLst>
        </pc:spChg>
        <pc:spChg chg="mod">
          <ac:chgData name="Csobay Krisztina" userId="f166ed99-16ef-4866-812c-6b5f40cd7def" providerId="ADAL" clId="{6BAE9A2B-C1A1-46B0-B784-D2085E20B984}" dt="2025-09-26T11:55:59.247" v="133" actId="20577"/>
          <ac:spMkLst>
            <pc:docMk/>
            <pc:sldMk cId="0" sldId="295"/>
            <ac:spMk id="1139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09-26T11:57:40.317" v="158" actId="20577"/>
        <pc:sldMkLst>
          <pc:docMk/>
          <pc:sldMk cId="0" sldId="296"/>
        </pc:sldMkLst>
        <pc:spChg chg="mod">
          <ac:chgData name="Csobay Krisztina" userId="f166ed99-16ef-4866-812c-6b5f40cd7def" providerId="ADAL" clId="{6BAE9A2B-C1A1-46B0-B784-D2085E20B984}" dt="2025-09-26T11:57:40.317" v="158" actId="20577"/>
          <ac:spMkLst>
            <pc:docMk/>
            <pc:sldMk cId="0" sldId="296"/>
            <ac:spMk id="1157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09-26T11:59:29.276" v="181" actId="20577"/>
        <pc:sldMkLst>
          <pc:docMk/>
          <pc:sldMk cId="0" sldId="297"/>
        </pc:sldMkLst>
        <pc:spChg chg="mod">
          <ac:chgData name="Csobay Krisztina" userId="f166ed99-16ef-4866-812c-6b5f40cd7def" providerId="ADAL" clId="{6BAE9A2B-C1A1-46B0-B784-D2085E20B984}" dt="2025-09-26T11:59:10.746" v="180" actId="6549"/>
          <ac:spMkLst>
            <pc:docMk/>
            <pc:sldMk cId="0" sldId="297"/>
            <ac:spMk id="1175" creationId="{00000000-0000-0000-0000-000000000000}"/>
          </ac:spMkLst>
        </pc:spChg>
        <pc:spChg chg="mod">
          <ac:chgData name="Csobay Krisztina" userId="f166ed99-16ef-4866-812c-6b5f40cd7def" providerId="ADAL" clId="{6BAE9A2B-C1A1-46B0-B784-D2085E20B984}" dt="2025-09-26T11:59:29.276" v="181" actId="20577"/>
          <ac:spMkLst>
            <pc:docMk/>
            <pc:sldMk cId="0" sldId="297"/>
            <ac:spMk id="1176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09-26T12:01:55.011" v="219" actId="20577"/>
        <pc:sldMkLst>
          <pc:docMk/>
          <pc:sldMk cId="0" sldId="298"/>
        </pc:sldMkLst>
        <pc:spChg chg="mod">
          <ac:chgData name="Csobay Krisztina" userId="f166ed99-16ef-4866-812c-6b5f40cd7def" providerId="ADAL" clId="{6BAE9A2B-C1A1-46B0-B784-D2085E20B984}" dt="2025-09-26T12:00:03.085" v="191" actId="6549"/>
          <ac:spMkLst>
            <pc:docMk/>
            <pc:sldMk cId="0" sldId="298"/>
            <ac:spMk id="1194" creationId="{00000000-0000-0000-0000-000000000000}"/>
          </ac:spMkLst>
        </pc:spChg>
        <pc:spChg chg="mod">
          <ac:chgData name="Csobay Krisztina" userId="f166ed99-16ef-4866-812c-6b5f40cd7def" providerId="ADAL" clId="{6BAE9A2B-C1A1-46B0-B784-D2085E20B984}" dt="2025-09-26T12:01:15.497" v="203" actId="20577"/>
          <ac:spMkLst>
            <pc:docMk/>
            <pc:sldMk cId="0" sldId="298"/>
            <ac:spMk id="1195" creationId="{00000000-0000-0000-0000-000000000000}"/>
          </ac:spMkLst>
        </pc:spChg>
        <pc:spChg chg="mod">
          <ac:chgData name="Csobay Krisztina" userId="f166ed99-16ef-4866-812c-6b5f40cd7def" providerId="ADAL" clId="{6BAE9A2B-C1A1-46B0-B784-D2085E20B984}" dt="2025-09-26T12:01:55.011" v="219" actId="20577"/>
          <ac:spMkLst>
            <pc:docMk/>
            <pc:sldMk cId="0" sldId="298"/>
            <ac:spMk id="1197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09-26T12:02:08.242" v="220" actId="113"/>
        <pc:sldMkLst>
          <pc:docMk/>
          <pc:sldMk cId="0" sldId="299"/>
        </pc:sldMkLst>
        <pc:spChg chg="mod">
          <ac:chgData name="Csobay Krisztina" userId="f166ed99-16ef-4866-812c-6b5f40cd7def" providerId="ADAL" clId="{6BAE9A2B-C1A1-46B0-B784-D2085E20B984}" dt="2025-09-26T12:02:08.242" v="220" actId="113"/>
          <ac:spMkLst>
            <pc:docMk/>
            <pc:sldMk cId="0" sldId="299"/>
            <ac:spMk id="1217" creationId="{00000000-0000-0000-0000-000000000000}"/>
          </ac:spMkLst>
        </pc:spChg>
      </pc:sldChg>
      <pc:sldChg chg="addSp delSp modSp mod">
        <pc:chgData name="Csobay Krisztina" userId="f166ed99-16ef-4866-812c-6b5f40cd7def" providerId="ADAL" clId="{6BAE9A2B-C1A1-46B0-B784-D2085E20B984}" dt="2025-09-26T12:04:29.482" v="287" actId="20577"/>
        <pc:sldMkLst>
          <pc:docMk/>
          <pc:sldMk cId="0" sldId="300"/>
        </pc:sldMkLst>
        <pc:spChg chg="add mod">
          <ac:chgData name="Csobay Krisztina" userId="f166ed99-16ef-4866-812c-6b5f40cd7def" providerId="ADAL" clId="{6BAE9A2B-C1A1-46B0-B784-D2085E20B984}" dt="2025-09-26T12:03:25.460" v="252" actId="1076"/>
          <ac:spMkLst>
            <pc:docMk/>
            <pc:sldMk cId="0" sldId="300"/>
            <ac:spMk id="2" creationId="{7424E9D2-78E2-27F1-0B73-D67C09183425}"/>
          </ac:spMkLst>
        </pc:spChg>
        <pc:spChg chg="add mod">
          <ac:chgData name="Csobay Krisztina" userId="f166ed99-16ef-4866-812c-6b5f40cd7def" providerId="ADAL" clId="{6BAE9A2B-C1A1-46B0-B784-D2085E20B984}" dt="2025-09-26T12:03:39.135" v="258" actId="20577"/>
          <ac:spMkLst>
            <pc:docMk/>
            <pc:sldMk cId="0" sldId="300"/>
            <ac:spMk id="3" creationId="{FE76CAFC-4534-BB8B-6234-1E8557D1BD6F}"/>
          </ac:spMkLst>
        </pc:spChg>
        <pc:spChg chg="add mod ord">
          <ac:chgData name="Csobay Krisztina" userId="f166ed99-16ef-4866-812c-6b5f40cd7def" providerId="ADAL" clId="{6BAE9A2B-C1A1-46B0-B784-D2085E20B984}" dt="2025-09-26T12:03:53.187" v="261" actId="171"/>
          <ac:spMkLst>
            <pc:docMk/>
            <pc:sldMk cId="0" sldId="300"/>
            <ac:spMk id="4" creationId="{90A1D48F-C55F-E02E-28AA-02BABA8F389B}"/>
          </ac:spMkLst>
        </pc:spChg>
        <pc:spChg chg="mod">
          <ac:chgData name="Csobay Krisztina" userId="f166ed99-16ef-4866-812c-6b5f40cd7def" providerId="ADAL" clId="{6BAE9A2B-C1A1-46B0-B784-D2085E20B984}" dt="2025-09-26T12:04:10.886" v="265" actId="20577"/>
          <ac:spMkLst>
            <pc:docMk/>
            <pc:sldMk cId="0" sldId="300"/>
            <ac:spMk id="1243" creationId="{00000000-0000-0000-0000-000000000000}"/>
          </ac:spMkLst>
        </pc:spChg>
        <pc:spChg chg="topLvl">
          <ac:chgData name="Csobay Krisztina" userId="f166ed99-16ef-4866-812c-6b5f40cd7def" providerId="ADAL" clId="{6BAE9A2B-C1A1-46B0-B784-D2085E20B984}" dt="2025-09-26T12:02:26.513" v="224" actId="478"/>
          <ac:spMkLst>
            <pc:docMk/>
            <pc:sldMk cId="0" sldId="300"/>
            <ac:spMk id="1245" creationId="{00000000-0000-0000-0000-000000000000}"/>
          </ac:spMkLst>
        </pc:spChg>
        <pc:spChg chg="mod">
          <ac:chgData name="Csobay Krisztina" userId="f166ed99-16ef-4866-812c-6b5f40cd7def" providerId="ADAL" clId="{6BAE9A2B-C1A1-46B0-B784-D2085E20B984}" dt="2025-09-26T12:04:04.432" v="264" actId="113"/>
          <ac:spMkLst>
            <pc:docMk/>
            <pc:sldMk cId="0" sldId="300"/>
            <ac:spMk id="1249" creationId="{00000000-0000-0000-0000-000000000000}"/>
          </ac:spMkLst>
        </pc:spChg>
        <pc:spChg chg="mod">
          <ac:chgData name="Csobay Krisztina" userId="f166ed99-16ef-4866-812c-6b5f40cd7def" providerId="ADAL" clId="{6BAE9A2B-C1A1-46B0-B784-D2085E20B984}" dt="2025-09-26T12:04:29.482" v="287" actId="20577"/>
          <ac:spMkLst>
            <pc:docMk/>
            <pc:sldMk cId="0" sldId="300"/>
            <ac:spMk id="1251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09-26T12:04:41.712" v="288" actId="113"/>
        <pc:sldMkLst>
          <pc:docMk/>
          <pc:sldMk cId="0" sldId="301"/>
        </pc:sldMkLst>
        <pc:spChg chg="mod">
          <ac:chgData name="Csobay Krisztina" userId="f166ed99-16ef-4866-812c-6b5f40cd7def" providerId="ADAL" clId="{6BAE9A2B-C1A1-46B0-B784-D2085E20B984}" dt="2025-09-26T12:04:41.712" v="288" actId="113"/>
          <ac:spMkLst>
            <pc:docMk/>
            <pc:sldMk cId="0" sldId="301"/>
            <ac:spMk id="1275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09-26T12:05:28.804" v="289" actId="113"/>
        <pc:sldMkLst>
          <pc:docMk/>
          <pc:sldMk cId="0" sldId="306"/>
        </pc:sldMkLst>
        <pc:spChg chg="mod">
          <ac:chgData name="Csobay Krisztina" userId="f166ed99-16ef-4866-812c-6b5f40cd7def" providerId="ADAL" clId="{6BAE9A2B-C1A1-46B0-B784-D2085E20B984}" dt="2025-09-26T12:05:28.804" v="289" actId="113"/>
          <ac:spMkLst>
            <pc:docMk/>
            <pc:sldMk cId="0" sldId="306"/>
            <ac:spMk id="1365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10-06T10:19:00.558" v="659" actId="20577"/>
        <pc:sldMkLst>
          <pc:docMk/>
          <pc:sldMk cId="0" sldId="310"/>
        </pc:sldMkLst>
        <pc:spChg chg="mod">
          <ac:chgData name="Csobay Krisztina" userId="f166ed99-16ef-4866-812c-6b5f40cd7def" providerId="ADAL" clId="{6BAE9A2B-C1A1-46B0-B784-D2085E20B984}" dt="2025-10-06T10:18:12.816" v="657" actId="20577"/>
          <ac:spMkLst>
            <pc:docMk/>
            <pc:sldMk cId="0" sldId="310"/>
            <ac:spMk id="1438" creationId="{00000000-0000-0000-0000-000000000000}"/>
          </ac:spMkLst>
        </pc:spChg>
        <pc:spChg chg="mod">
          <ac:chgData name="Csobay Krisztina" userId="f166ed99-16ef-4866-812c-6b5f40cd7def" providerId="ADAL" clId="{6BAE9A2B-C1A1-46B0-B784-D2085E20B984}" dt="2025-10-06T10:19:00.558" v="659" actId="20577"/>
          <ac:spMkLst>
            <pc:docMk/>
            <pc:sldMk cId="0" sldId="310"/>
            <ac:spMk id="1439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10-06T10:19:47.851" v="674" actId="14100"/>
        <pc:sldMkLst>
          <pc:docMk/>
          <pc:sldMk cId="0" sldId="311"/>
        </pc:sldMkLst>
        <pc:spChg chg="mod">
          <ac:chgData name="Csobay Krisztina" userId="f166ed99-16ef-4866-812c-6b5f40cd7def" providerId="ADAL" clId="{6BAE9A2B-C1A1-46B0-B784-D2085E20B984}" dt="2025-10-06T10:19:27.032" v="673" actId="14100"/>
          <ac:spMkLst>
            <pc:docMk/>
            <pc:sldMk cId="0" sldId="311"/>
            <ac:spMk id="1455" creationId="{00000000-0000-0000-0000-000000000000}"/>
          </ac:spMkLst>
        </pc:spChg>
        <pc:spChg chg="mod">
          <ac:chgData name="Csobay Krisztina" userId="f166ed99-16ef-4866-812c-6b5f40cd7def" providerId="ADAL" clId="{6BAE9A2B-C1A1-46B0-B784-D2085E20B984}" dt="2025-10-06T10:19:47.851" v="674" actId="14100"/>
          <ac:spMkLst>
            <pc:docMk/>
            <pc:sldMk cId="0" sldId="311"/>
            <ac:spMk id="1456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10-06T10:20:09.281" v="689" actId="20577"/>
        <pc:sldMkLst>
          <pc:docMk/>
          <pc:sldMk cId="0" sldId="312"/>
        </pc:sldMkLst>
        <pc:spChg chg="mod">
          <ac:chgData name="Csobay Krisztina" userId="f166ed99-16ef-4866-812c-6b5f40cd7def" providerId="ADAL" clId="{6BAE9A2B-C1A1-46B0-B784-D2085E20B984}" dt="2025-09-26T12:05:49.578" v="307" actId="20577"/>
          <ac:spMkLst>
            <pc:docMk/>
            <pc:sldMk cId="0" sldId="312"/>
            <ac:spMk id="1465" creationId="{00000000-0000-0000-0000-000000000000}"/>
          </ac:spMkLst>
        </pc:spChg>
        <pc:spChg chg="mod">
          <ac:chgData name="Csobay Krisztina" userId="f166ed99-16ef-4866-812c-6b5f40cd7def" providerId="ADAL" clId="{6BAE9A2B-C1A1-46B0-B784-D2085E20B984}" dt="2025-10-06T10:20:09.281" v="689" actId="20577"/>
          <ac:spMkLst>
            <pc:docMk/>
            <pc:sldMk cId="0" sldId="312"/>
            <ac:spMk id="1472" creationId="{00000000-0000-0000-0000-000000000000}"/>
          </ac:spMkLst>
        </pc:spChg>
        <pc:spChg chg="mod">
          <ac:chgData name="Csobay Krisztina" userId="f166ed99-16ef-4866-812c-6b5f40cd7def" providerId="ADAL" clId="{6BAE9A2B-C1A1-46B0-B784-D2085E20B984}" dt="2025-09-26T12:05:40.491" v="290" actId="1076"/>
          <ac:spMkLst>
            <pc:docMk/>
            <pc:sldMk cId="0" sldId="312"/>
            <ac:spMk id="1475" creationId="{00000000-0000-0000-0000-000000000000}"/>
          </ac:spMkLst>
        </pc:spChg>
      </pc:sldChg>
      <pc:sldChg chg="addSp delSp modSp mod">
        <pc:chgData name="Csobay Krisztina" userId="f166ed99-16ef-4866-812c-6b5f40cd7def" providerId="ADAL" clId="{6BAE9A2B-C1A1-46B0-B784-D2085E20B984}" dt="2025-10-06T10:22:28.623" v="706" actId="1076"/>
        <pc:sldMkLst>
          <pc:docMk/>
          <pc:sldMk cId="0" sldId="313"/>
        </pc:sldMkLst>
        <pc:spChg chg="mod">
          <ac:chgData name="Csobay Krisztina" userId="f166ed99-16ef-4866-812c-6b5f40cd7def" providerId="ADAL" clId="{6BAE9A2B-C1A1-46B0-B784-D2085E20B984}" dt="2025-09-26T12:06:23.144" v="333" actId="20577"/>
          <ac:spMkLst>
            <pc:docMk/>
            <pc:sldMk cId="0" sldId="313"/>
            <ac:spMk id="1485" creationId="{00000000-0000-0000-0000-000000000000}"/>
          </ac:spMkLst>
        </pc:spChg>
        <pc:spChg chg="mod">
          <ac:chgData name="Csobay Krisztina" userId="f166ed99-16ef-4866-812c-6b5f40cd7def" providerId="ADAL" clId="{6BAE9A2B-C1A1-46B0-B784-D2085E20B984}" dt="2025-10-06T10:22:23.863" v="704" actId="1076"/>
          <ac:spMkLst>
            <pc:docMk/>
            <pc:sldMk cId="0" sldId="313"/>
            <ac:spMk id="1495" creationId="{00000000-0000-0000-0000-000000000000}"/>
          </ac:spMkLst>
        </pc:spChg>
        <pc:spChg chg="del mod">
          <ac:chgData name="Csobay Krisztina" userId="f166ed99-16ef-4866-812c-6b5f40cd7def" providerId="ADAL" clId="{6BAE9A2B-C1A1-46B0-B784-D2085E20B984}" dt="2025-10-06T10:20:30.626" v="692" actId="478"/>
          <ac:spMkLst>
            <pc:docMk/>
            <pc:sldMk cId="0" sldId="313"/>
            <ac:spMk id="1496" creationId="{00000000-0000-0000-0000-000000000000}"/>
          </ac:spMkLst>
        </pc:spChg>
        <pc:spChg chg="del">
          <ac:chgData name="Csobay Krisztina" userId="f166ed99-16ef-4866-812c-6b5f40cd7def" providerId="ADAL" clId="{6BAE9A2B-C1A1-46B0-B784-D2085E20B984}" dt="2025-10-06T10:20:31.704" v="693" actId="478"/>
          <ac:spMkLst>
            <pc:docMk/>
            <pc:sldMk cId="0" sldId="313"/>
            <ac:spMk id="1497" creationId="{00000000-0000-0000-0000-000000000000}"/>
          </ac:spMkLst>
        </pc:spChg>
        <pc:picChg chg="add mod">
          <ac:chgData name="Csobay Krisztina" userId="f166ed99-16ef-4866-812c-6b5f40cd7def" providerId="ADAL" clId="{6BAE9A2B-C1A1-46B0-B784-D2085E20B984}" dt="2025-10-06T10:22:26.149" v="705" actId="1076"/>
          <ac:picMkLst>
            <pc:docMk/>
            <pc:sldMk cId="0" sldId="313"/>
            <ac:picMk id="3" creationId="{DDB38DC1-25CD-742C-C747-20EFCA458234}"/>
          </ac:picMkLst>
        </pc:picChg>
        <pc:picChg chg="add mod">
          <ac:chgData name="Csobay Krisztina" userId="f166ed99-16ef-4866-812c-6b5f40cd7def" providerId="ADAL" clId="{6BAE9A2B-C1A1-46B0-B784-D2085E20B984}" dt="2025-10-06T10:22:28.623" v="706" actId="1076"/>
          <ac:picMkLst>
            <pc:docMk/>
            <pc:sldMk cId="0" sldId="313"/>
            <ac:picMk id="5" creationId="{9A444982-ADB5-5049-FA2D-18154A6BBC57}"/>
          </ac:picMkLst>
        </pc:picChg>
        <pc:picChg chg="del">
          <ac:chgData name="Csobay Krisztina" userId="f166ed99-16ef-4866-812c-6b5f40cd7def" providerId="ADAL" clId="{6BAE9A2B-C1A1-46B0-B784-D2085E20B984}" dt="2025-10-06T10:20:27.943" v="690" actId="478"/>
          <ac:picMkLst>
            <pc:docMk/>
            <pc:sldMk cId="0" sldId="313"/>
            <ac:picMk id="1494" creationId="{00000000-0000-0000-0000-000000000000}"/>
          </ac:picMkLst>
        </pc:picChg>
      </pc:sldChg>
      <pc:sldChg chg="modSp mod">
        <pc:chgData name="Csobay Krisztina" userId="f166ed99-16ef-4866-812c-6b5f40cd7def" providerId="ADAL" clId="{6BAE9A2B-C1A1-46B0-B784-D2085E20B984}" dt="2025-10-06T10:38:14.766" v="795" actId="20577"/>
        <pc:sldMkLst>
          <pc:docMk/>
          <pc:sldMk cId="0" sldId="315"/>
        </pc:sldMkLst>
        <pc:spChg chg="mod">
          <ac:chgData name="Csobay Krisztina" userId="f166ed99-16ef-4866-812c-6b5f40cd7def" providerId="ADAL" clId="{6BAE9A2B-C1A1-46B0-B784-D2085E20B984}" dt="2025-10-06T10:23:07.244" v="726" actId="20577"/>
          <ac:spMkLst>
            <pc:docMk/>
            <pc:sldMk cId="0" sldId="315"/>
            <ac:spMk id="1529" creationId="{00000000-0000-0000-0000-000000000000}"/>
          </ac:spMkLst>
        </pc:spChg>
        <pc:spChg chg="mod">
          <ac:chgData name="Csobay Krisztina" userId="f166ed99-16ef-4866-812c-6b5f40cd7def" providerId="ADAL" clId="{6BAE9A2B-C1A1-46B0-B784-D2085E20B984}" dt="2025-10-06T10:38:14.766" v="795" actId="20577"/>
          <ac:spMkLst>
            <pc:docMk/>
            <pc:sldMk cId="0" sldId="315"/>
            <ac:spMk id="1532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10-06T10:40:17.196" v="931" actId="20577"/>
        <pc:sldMkLst>
          <pc:docMk/>
          <pc:sldMk cId="0" sldId="316"/>
        </pc:sldMkLst>
        <pc:spChg chg="mod">
          <ac:chgData name="Csobay Krisztina" userId="f166ed99-16ef-4866-812c-6b5f40cd7def" providerId="ADAL" clId="{6BAE9A2B-C1A1-46B0-B784-D2085E20B984}" dt="2025-10-06T10:39:28.339" v="871" actId="6549"/>
          <ac:spMkLst>
            <pc:docMk/>
            <pc:sldMk cId="0" sldId="316"/>
            <ac:spMk id="1548" creationId="{00000000-0000-0000-0000-000000000000}"/>
          </ac:spMkLst>
        </pc:spChg>
        <pc:spChg chg="mod">
          <ac:chgData name="Csobay Krisztina" userId="f166ed99-16ef-4866-812c-6b5f40cd7def" providerId="ADAL" clId="{6BAE9A2B-C1A1-46B0-B784-D2085E20B984}" dt="2025-10-06T10:40:17.196" v="931" actId="20577"/>
          <ac:spMkLst>
            <pc:docMk/>
            <pc:sldMk cId="0" sldId="316"/>
            <ac:spMk id="1550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10-06T10:41:21.570" v="977" actId="20577"/>
        <pc:sldMkLst>
          <pc:docMk/>
          <pc:sldMk cId="0" sldId="317"/>
        </pc:sldMkLst>
        <pc:spChg chg="mod">
          <ac:chgData name="Csobay Krisztina" userId="f166ed99-16ef-4866-812c-6b5f40cd7def" providerId="ADAL" clId="{6BAE9A2B-C1A1-46B0-B784-D2085E20B984}" dt="2025-10-06T10:40:34.073" v="952" actId="20577"/>
          <ac:spMkLst>
            <pc:docMk/>
            <pc:sldMk cId="0" sldId="317"/>
            <ac:spMk id="1560" creationId="{00000000-0000-0000-0000-000000000000}"/>
          </ac:spMkLst>
        </pc:spChg>
        <pc:spChg chg="mod">
          <ac:chgData name="Csobay Krisztina" userId="f166ed99-16ef-4866-812c-6b5f40cd7def" providerId="ADAL" clId="{6BAE9A2B-C1A1-46B0-B784-D2085E20B984}" dt="2025-10-06T10:41:00.153" v="959" actId="20577"/>
          <ac:spMkLst>
            <pc:docMk/>
            <pc:sldMk cId="0" sldId="317"/>
            <ac:spMk id="1567" creationId="{00000000-0000-0000-0000-000000000000}"/>
          </ac:spMkLst>
        </pc:spChg>
        <pc:spChg chg="mod">
          <ac:chgData name="Csobay Krisztina" userId="f166ed99-16ef-4866-812c-6b5f40cd7def" providerId="ADAL" clId="{6BAE9A2B-C1A1-46B0-B784-D2085E20B984}" dt="2025-10-06T10:41:21.570" v="977" actId="20577"/>
          <ac:spMkLst>
            <pc:docMk/>
            <pc:sldMk cId="0" sldId="317"/>
            <ac:spMk id="1568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10-06T10:42:29.891" v="1044" actId="20577"/>
        <pc:sldMkLst>
          <pc:docMk/>
          <pc:sldMk cId="0" sldId="318"/>
        </pc:sldMkLst>
        <pc:spChg chg="mod">
          <ac:chgData name="Csobay Krisztina" userId="f166ed99-16ef-4866-812c-6b5f40cd7def" providerId="ADAL" clId="{6BAE9A2B-C1A1-46B0-B784-D2085E20B984}" dt="2025-10-06T10:42:29.891" v="1044" actId="20577"/>
          <ac:spMkLst>
            <pc:docMk/>
            <pc:sldMk cId="0" sldId="318"/>
            <ac:spMk id="1586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10-06T10:44:40.656" v="1138" actId="20577"/>
        <pc:sldMkLst>
          <pc:docMk/>
          <pc:sldMk cId="0" sldId="319"/>
        </pc:sldMkLst>
        <pc:spChg chg="mod">
          <ac:chgData name="Csobay Krisztina" userId="f166ed99-16ef-4866-812c-6b5f40cd7def" providerId="ADAL" clId="{6BAE9A2B-C1A1-46B0-B784-D2085E20B984}" dt="2025-10-06T10:44:40.656" v="1138" actId="20577"/>
          <ac:spMkLst>
            <pc:docMk/>
            <pc:sldMk cId="0" sldId="319"/>
            <ac:spMk id="1605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10-06T10:46:01.692" v="1243" actId="20577"/>
        <pc:sldMkLst>
          <pc:docMk/>
          <pc:sldMk cId="0" sldId="320"/>
        </pc:sldMkLst>
        <pc:spChg chg="mod">
          <ac:chgData name="Csobay Krisztina" userId="f166ed99-16ef-4866-812c-6b5f40cd7def" providerId="ADAL" clId="{6BAE9A2B-C1A1-46B0-B784-D2085E20B984}" dt="2025-10-06T10:46:01.692" v="1243" actId="20577"/>
          <ac:spMkLst>
            <pc:docMk/>
            <pc:sldMk cId="0" sldId="320"/>
            <ac:spMk id="1622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10-06T10:47:16.793" v="1283" actId="1076"/>
        <pc:sldMkLst>
          <pc:docMk/>
          <pc:sldMk cId="0" sldId="322"/>
        </pc:sldMkLst>
        <pc:spChg chg="mod">
          <ac:chgData name="Csobay Krisztina" userId="f166ed99-16ef-4866-812c-6b5f40cd7def" providerId="ADAL" clId="{6BAE9A2B-C1A1-46B0-B784-D2085E20B984}" dt="2025-10-06T10:47:16.793" v="1283" actId="1076"/>
          <ac:spMkLst>
            <pc:docMk/>
            <pc:sldMk cId="0" sldId="322"/>
            <ac:spMk id="1660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10-06T10:48:07.906" v="1312" actId="20577"/>
        <pc:sldMkLst>
          <pc:docMk/>
          <pc:sldMk cId="0" sldId="323"/>
        </pc:sldMkLst>
        <pc:spChg chg="mod">
          <ac:chgData name="Csobay Krisztina" userId="f166ed99-16ef-4866-812c-6b5f40cd7def" providerId="ADAL" clId="{6BAE9A2B-C1A1-46B0-B784-D2085E20B984}" dt="2025-10-06T10:47:32.758" v="1293" actId="20577"/>
          <ac:spMkLst>
            <pc:docMk/>
            <pc:sldMk cId="0" sldId="323"/>
            <ac:spMk id="1671" creationId="{00000000-0000-0000-0000-000000000000}"/>
          </ac:spMkLst>
        </pc:spChg>
        <pc:spChg chg="mod">
          <ac:chgData name="Csobay Krisztina" userId="f166ed99-16ef-4866-812c-6b5f40cd7def" providerId="ADAL" clId="{6BAE9A2B-C1A1-46B0-B784-D2085E20B984}" dt="2025-10-06T10:48:07.906" v="1312" actId="20577"/>
          <ac:spMkLst>
            <pc:docMk/>
            <pc:sldMk cId="0" sldId="323"/>
            <ac:spMk id="1679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10-06T10:48:50.850" v="1319" actId="20577"/>
        <pc:sldMkLst>
          <pc:docMk/>
          <pc:sldMk cId="0" sldId="324"/>
        </pc:sldMkLst>
        <pc:spChg chg="mod">
          <ac:chgData name="Csobay Krisztina" userId="f166ed99-16ef-4866-812c-6b5f40cd7def" providerId="ADAL" clId="{6BAE9A2B-C1A1-46B0-B784-D2085E20B984}" dt="2025-10-06T10:48:50.850" v="1319" actId="20577"/>
          <ac:spMkLst>
            <pc:docMk/>
            <pc:sldMk cId="0" sldId="324"/>
            <ac:spMk id="1700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10-06T10:53:03.389" v="1487" actId="20577"/>
        <pc:sldMkLst>
          <pc:docMk/>
          <pc:sldMk cId="0" sldId="325"/>
        </pc:sldMkLst>
        <pc:spChg chg="mod">
          <ac:chgData name="Csobay Krisztina" userId="f166ed99-16ef-4866-812c-6b5f40cd7def" providerId="ADAL" clId="{6BAE9A2B-C1A1-46B0-B784-D2085E20B984}" dt="2025-10-06T10:53:03.389" v="1487" actId="20577"/>
          <ac:spMkLst>
            <pc:docMk/>
            <pc:sldMk cId="0" sldId="325"/>
            <ac:spMk id="1718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10-06T10:53:37.686" v="1501" actId="20577"/>
        <pc:sldMkLst>
          <pc:docMk/>
          <pc:sldMk cId="0" sldId="326"/>
        </pc:sldMkLst>
        <pc:spChg chg="mod">
          <ac:chgData name="Csobay Krisztina" userId="f166ed99-16ef-4866-812c-6b5f40cd7def" providerId="ADAL" clId="{6BAE9A2B-C1A1-46B0-B784-D2085E20B984}" dt="2025-10-06T10:53:37.686" v="1501" actId="20577"/>
          <ac:spMkLst>
            <pc:docMk/>
            <pc:sldMk cId="0" sldId="326"/>
            <ac:spMk id="1737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10-06T10:53:18.758" v="1489" actId="20577"/>
        <pc:sldMkLst>
          <pc:docMk/>
          <pc:sldMk cId="0" sldId="327"/>
        </pc:sldMkLst>
        <pc:spChg chg="mod">
          <ac:chgData name="Csobay Krisztina" userId="f166ed99-16ef-4866-812c-6b5f40cd7def" providerId="ADAL" clId="{6BAE9A2B-C1A1-46B0-B784-D2085E20B984}" dt="2025-10-06T10:53:18.758" v="1489" actId="20577"/>
          <ac:spMkLst>
            <pc:docMk/>
            <pc:sldMk cId="0" sldId="327"/>
            <ac:spMk id="1756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10-06T10:54:45.308" v="1506" actId="20577"/>
        <pc:sldMkLst>
          <pc:docMk/>
          <pc:sldMk cId="0" sldId="330"/>
        </pc:sldMkLst>
        <pc:spChg chg="mod">
          <ac:chgData name="Csobay Krisztina" userId="f166ed99-16ef-4866-812c-6b5f40cd7def" providerId="ADAL" clId="{6BAE9A2B-C1A1-46B0-B784-D2085E20B984}" dt="2025-10-06T10:54:45.308" v="1506" actId="20577"/>
          <ac:spMkLst>
            <pc:docMk/>
            <pc:sldMk cId="0" sldId="330"/>
            <ac:spMk id="1816" creationId="{00000000-0000-0000-0000-000000000000}"/>
          </ac:spMkLst>
        </pc:spChg>
      </pc:sldChg>
      <pc:sldChg chg="modSp mod">
        <pc:chgData name="Csobay Krisztina" userId="f166ed99-16ef-4866-812c-6b5f40cd7def" providerId="ADAL" clId="{6BAE9A2B-C1A1-46B0-B784-D2085E20B984}" dt="2025-09-26T12:07:35.973" v="352" actId="20577"/>
        <pc:sldMkLst>
          <pc:docMk/>
          <pc:sldMk cId="0" sldId="331"/>
        </pc:sldMkLst>
        <pc:spChg chg="mod">
          <ac:chgData name="Csobay Krisztina" userId="f166ed99-16ef-4866-812c-6b5f40cd7def" providerId="ADAL" clId="{6BAE9A2B-C1A1-46B0-B784-D2085E20B984}" dt="2025-09-26T12:07:35.973" v="352" actId="20577"/>
          <ac:spMkLst>
            <pc:docMk/>
            <pc:sldMk cId="0" sldId="331"/>
            <ac:spMk id="1842" creationId="{00000000-0000-0000-0000-000000000000}"/>
          </ac:spMkLst>
        </pc:spChg>
      </pc:sldChg>
      <pc:sldChg chg="addSp delSp modSp mod">
        <pc:chgData name="Csobay Krisztina" userId="f166ed99-16ef-4866-812c-6b5f40cd7def" providerId="ADAL" clId="{6BAE9A2B-C1A1-46B0-B784-D2085E20B984}" dt="2025-09-26T12:10:22.991" v="430" actId="207"/>
        <pc:sldMkLst>
          <pc:docMk/>
          <pc:sldMk cId="0" sldId="334"/>
        </pc:sldMkLst>
        <pc:spChg chg="add mod ord">
          <ac:chgData name="Csobay Krisztina" userId="f166ed99-16ef-4866-812c-6b5f40cd7def" providerId="ADAL" clId="{6BAE9A2B-C1A1-46B0-B784-D2085E20B984}" dt="2025-09-26T12:08:34.831" v="378" actId="1076"/>
          <ac:spMkLst>
            <pc:docMk/>
            <pc:sldMk cId="0" sldId="334"/>
            <ac:spMk id="2" creationId="{DC4ADD48-0F4D-2960-4C85-334D836B239E}"/>
          </ac:spMkLst>
        </pc:spChg>
        <pc:spChg chg="add mod">
          <ac:chgData name="Csobay Krisztina" userId="f166ed99-16ef-4866-812c-6b5f40cd7def" providerId="ADAL" clId="{6BAE9A2B-C1A1-46B0-B784-D2085E20B984}" dt="2025-09-26T12:09:27.502" v="404" actId="207"/>
          <ac:spMkLst>
            <pc:docMk/>
            <pc:sldMk cId="0" sldId="334"/>
            <ac:spMk id="3" creationId="{DFC95757-0F90-7CC4-DE70-25A27E85784C}"/>
          </ac:spMkLst>
        </pc:spChg>
        <pc:spChg chg="add mod">
          <ac:chgData name="Csobay Krisztina" userId="f166ed99-16ef-4866-812c-6b5f40cd7def" providerId="ADAL" clId="{6BAE9A2B-C1A1-46B0-B784-D2085E20B984}" dt="2025-09-26T12:10:22.991" v="430" actId="207"/>
          <ac:spMkLst>
            <pc:docMk/>
            <pc:sldMk cId="0" sldId="334"/>
            <ac:spMk id="5" creationId="{5850DE9D-42BB-D918-464B-F77EA2085C58}"/>
          </ac:spMkLst>
        </pc:spChg>
        <pc:spChg chg="mod">
          <ac:chgData name="Csobay Krisztina" userId="f166ed99-16ef-4866-812c-6b5f40cd7def" providerId="ADAL" clId="{6BAE9A2B-C1A1-46B0-B784-D2085E20B984}" dt="2025-09-26T12:07:55.870" v="365" actId="20577"/>
          <ac:spMkLst>
            <pc:docMk/>
            <pc:sldMk cId="0" sldId="334"/>
            <ac:spMk id="1920" creationId="{00000000-0000-0000-0000-000000000000}"/>
          </ac:spMkLst>
        </pc:spChg>
        <pc:spChg chg="ord">
          <ac:chgData name="Csobay Krisztina" userId="f166ed99-16ef-4866-812c-6b5f40cd7def" providerId="ADAL" clId="{6BAE9A2B-C1A1-46B0-B784-D2085E20B984}" dt="2025-09-26T12:09:46.529" v="407" actId="171"/>
          <ac:spMkLst>
            <pc:docMk/>
            <pc:sldMk cId="0" sldId="334"/>
            <ac:spMk id="1922" creationId="{00000000-0000-0000-0000-000000000000}"/>
          </ac:spMkLst>
        </pc:spChg>
        <pc:spChg chg="mod">
          <ac:chgData name="Csobay Krisztina" userId="f166ed99-16ef-4866-812c-6b5f40cd7def" providerId="ADAL" clId="{6BAE9A2B-C1A1-46B0-B784-D2085E20B984}" dt="2025-09-26T12:08:15.384" v="374" actId="1076"/>
          <ac:spMkLst>
            <pc:docMk/>
            <pc:sldMk cId="0" sldId="334"/>
            <ac:spMk id="1923" creationId="{00000000-0000-0000-0000-000000000000}"/>
          </ac:spMkLst>
        </pc:spChg>
        <pc:grpChg chg="ord">
          <ac:chgData name="Csobay Krisztina" userId="f166ed99-16ef-4866-812c-6b5f40cd7def" providerId="ADAL" clId="{6BAE9A2B-C1A1-46B0-B784-D2085E20B984}" dt="2025-09-26T12:09:34.446" v="405" actId="171"/>
          <ac:grpSpMkLst>
            <pc:docMk/>
            <pc:sldMk cId="0" sldId="334"/>
            <ac:grpSpMk id="1921" creationId="{00000000-0000-0000-0000-000000000000}"/>
          </ac:grpSpMkLst>
        </pc:grpChg>
        <pc:grpChg chg="ord">
          <ac:chgData name="Csobay Krisztina" userId="f166ed99-16ef-4866-812c-6b5f40cd7def" providerId="ADAL" clId="{6BAE9A2B-C1A1-46B0-B784-D2085E20B984}" dt="2025-09-26T12:08:39.251" v="379" actId="171"/>
          <ac:grpSpMkLst>
            <pc:docMk/>
            <pc:sldMk cId="0" sldId="334"/>
            <ac:grpSpMk id="1924" creationId="{00000000-0000-0000-0000-000000000000}"/>
          </ac:grpSpMkLst>
        </pc:grpChg>
      </pc:sldChg>
      <pc:sldChg chg="addSp delSp modSp mod">
        <pc:chgData name="Csobay Krisztina" userId="f166ed99-16ef-4866-812c-6b5f40cd7def" providerId="ADAL" clId="{6BAE9A2B-C1A1-46B0-B784-D2085E20B984}" dt="2025-09-26T12:10:52.742" v="481" actId="1076"/>
        <pc:sldMkLst>
          <pc:docMk/>
          <pc:sldMk cId="0" sldId="335"/>
        </pc:sldMkLst>
        <pc:spChg chg="add mod">
          <ac:chgData name="Csobay Krisztina" userId="f166ed99-16ef-4866-812c-6b5f40cd7def" providerId="ADAL" clId="{6BAE9A2B-C1A1-46B0-B784-D2085E20B984}" dt="2025-09-26T12:10:52.742" v="481" actId="1076"/>
          <ac:spMkLst>
            <pc:docMk/>
            <pc:sldMk cId="0" sldId="335"/>
            <ac:spMk id="2" creationId="{BF53A96B-232B-AA29-4789-86AC87C0BDDE}"/>
          </ac:spMkLst>
        </pc:spChg>
        <pc:spChg chg="mod">
          <ac:chgData name="Csobay Krisztina" userId="f166ed99-16ef-4866-812c-6b5f40cd7def" providerId="ADAL" clId="{6BAE9A2B-C1A1-46B0-B784-D2085E20B984}" dt="2025-09-26T12:10:41.646" v="475" actId="20577"/>
          <ac:spMkLst>
            <pc:docMk/>
            <pc:sldMk cId="0" sldId="335"/>
            <ac:spMk id="195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71bae05de9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371bae05de9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71bae05de9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371bae05de9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3" name="Google Shape;36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2" name="Google Shape;3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1" name="Google Shape;43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5" name="Google Shape;47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7" name="Google Shape;49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2" name="Google Shape;54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71bae05d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1" name="Google Shape;561;g371bae05d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0" name="Google Shape;58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1" name="Google Shape;61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2" name="Google Shape;64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0" name="Google Shape;67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1" name="Google Shape;70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29" name="Google Shape;72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6" name="Google Shape;75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87" name="Google Shape;78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9" name="Google Shape;81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5" name="Google Shape;84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5" name="Google Shape;87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71bae05de9_0_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1" name="Google Shape;191;g371bae05de9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7" name="Google Shape;90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3" name="Google Shape;92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1" name="Google Shape;94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1" name="Google Shape;96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9" name="Google Shape;97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7" name="Google Shape;99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5" name="Google Shape;101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3" name="Google Shape;103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3" name="Google Shape;105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3" name="Google Shape;1073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>
          <a:extLst>
            <a:ext uri="{FF2B5EF4-FFF2-40B4-BE49-F238E27FC236}">
              <a16:creationId xmlns:a16="http://schemas.microsoft.com/office/drawing/2014/main" id="{D9CACD60-3C6C-5711-0D22-16A9318F0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71bae05de9_0_171:notes">
            <a:extLst>
              <a:ext uri="{FF2B5EF4-FFF2-40B4-BE49-F238E27FC236}">
                <a16:creationId xmlns:a16="http://schemas.microsoft.com/office/drawing/2014/main" id="{B276EF0A-F984-0AF7-357A-73F56E7237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0" name="Google Shape;240;g371bae05de9_0_171:notes">
            <a:extLst>
              <a:ext uri="{FF2B5EF4-FFF2-40B4-BE49-F238E27FC236}">
                <a16:creationId xmlns:a16="http://schemas.microsoft.com/office/drawing/2014/main" id="{E0B94C33-B7AC-3E52-5A68-DE65D7331C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661202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4" name="Google Shape;109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3" name="Google Shape;1113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2" name="Google Shape;114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1" name="Google Shape;1161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0" name="Google Shape;118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0" name="Google Shape;120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0" name="Google Shape;1220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8" name="Google Shape;1258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371bae05de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0" name="Google Shape;1280;g371bae05de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9" name="Google Shape;1299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Nota: Inicie uma conversa com os jovens sobre as conotações das palavras que eles associam à menstruação.</a:t>
            </a:r>
            <a:endParaRPr/>
          </a:p>
        </p:txBody>
      </p:sp>
      <p:sp>
        <p:nvSpPr>
          <p:cNvPr id="204" name="Google Shape;2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5" name="Google Shape;131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4" name="Google Shape;1334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2" name="Google Shape;1352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9" name="Google Shape;1409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5" name="Google Shape;1425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3" name="Google Shape;1443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1" name="Google Shape;1461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366a4be3ea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1" name="Google Shape;1481;g366a4be3ea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0" name="Google Shape;1500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6" name="Google Shape;1516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71bae05de9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371bae05de9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5" name="Google Shape;1535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5" name="Google Shape;1555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4" name="Google Shape;1574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2" name="Google Shape;1592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1" name="Google Shape;1611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9" name="Google Shape;1629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8" name="Google Shape;1648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6" name="Google Shape;1666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6" name="Google Shape;1686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5" name="Google Shape;1705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71bae05de9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0" name="Google Shape;240;g371bae05de9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4" name="Google Shape;1724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3" name="Google Shape;1743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2" name="Google Shape;1762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1" name="Google Shape;1781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3" name="Google Shape;1803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2" name="Google Shape;1822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0" name="Google Shape;1850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81" name="Google Shape;1881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p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0" name="Google Shape;1900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33" name="Google Shape;1933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9" name="Google Shape;2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71bae05de9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371bae05de9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0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0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0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0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0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0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0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7.png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1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1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1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1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1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1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"/>
          <p:cNvGrpSpPr/>
          <p:nvPr/>
        </p:nvGrpSpPr>
        <p:grpSpPr>
          <a:xfrm>
            <a:off x="-839652" y="2473528"/>
            <a:ext cx="19461730" cy="3598442"/>
            <a:chOff x="0" y="-114300"/>
            <a:chExt cx="4750935" cy="878440"/>
          </a:xfrm>
        </p:grpSpPr>
        <p:sp>
          <p:nvSpPr>
            <p:cNvPr id="160" name="Google Shape;160;p1"/>
            <p:cNvSpPr/>
            <p:nvPr/>
          </p:nvSpPr>
          <p:spPr>
            <a:xfrm>
              <a:off x="0" y="0"/>
              <a:ext cx="4750935" cy="764140"/>
            </a:xfrm>
            <a:custGeom>
              <a:avLst/>
              <a:gdLst/>
              <a:ahLst/>
              <a:cxnLst/>
              <a:rect l="l" t="t" r="r" b="b"/>
              <a:pathLst>
                <a:path w="4750935" h="764140" extrusionOk="0">
                  <a:moveTo>
                    <a:pt x="0" y="0"/>
                  </a:moveTo>
                  <a:lnTo>
                    <a:pt x="4750935" y="0"/>
                  </a:lnTo>
                  <a:lnTo>
                    <a:pt x="4750935" y="764140"/>
                  </a:lnTo>
                  <a:lnTo>
                    <a:pt x="0" y="764140"/>
                  </a:lnTo>
                  <a:close/>
                </a:path>
              </a:pathLst>
            </a:custGeom>
            <a:solidFill>
              <a:srgbClr val="D6CEE0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61" name="Google Shape;161;p1"/>
            <p:cNvSpPr txBox="1"/>
            <p:nvPr/>
          </p:nvSpPr>
          <p:spPr>
            <a:xfrm>
              <a:off x="0" y="-114300"/>
              <a:ext cx="4750935" cy="878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393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1"/>
          <p:cNvSpPr/>
          <p:nvPr/>
        </p:nvSpPr>
        <p:spPr>
          <a:xfrm>
            <a:off x="459184" y="473737"/>
            <a:ext cx="17369632" cy="9477375"/>
          </a:xfrm>
          <a:custGeom>
            <a:avLst/>
            <a:gdLst/>
            <a:ahLst/>
            <a:cxnLst/>
            <a:rect l="l" t="t" r="r" b="b"/>
            <a:pathLst>
              <a:path w="23159510" h="12636500" extrusionOk="0">
                <a:moveTo>
                  <a:pt x="56243" y="0"/>
                </a:moveTo>
                <a:lnTo>
                  <a:pt x="23103267" y="0"/>
                </a:lnTo>
                <a:cubicBezTo>
                  <a:pt x="23134388" y="0"/>
                  <a:pt x="23159510" y="25527"/>
                  <a:pt x="23159510" y="57150"/>
                </a:cubicBezTo>
                <a:lnTo>
                  <a:pt x="23159510" y="12579350"/>
                </a:lnTo>
                <a:cubicBezTo>
                  <a:pt x="23159510" y="12610973"/>
                  <a:pt x="23134388" y="12636500"/>
                  <a:pt x="23103267" y="12636500"/>
                </a:cubicBezTo>
                <a:lnTo>
                  <a:pt x="56243" y="12636500"/>
                </a:lnTo>
                <a:cubicBezTo>
                  <a:pt x="25122" y="12636500"/>
                  <a:pt x="0" y="12610973"/>
                  <a:pt x="0" y="12579350"/>
                </a:cubicBezTo>
                <a:lnTo>
                  <a:pt x="0" y="57150"/>
                </a:lnTo>
                <a:cubicBezTo>
                  <a:pt x="0" y="25527"/>
                  <a:pt x="25122" y="0"/>
                  <a:pt x="56243" y="0"/>
                </a:cubicBezTo>
                <a:moveTo>
                  <a:pt x="56243" y="114300"/>
                </a:moveTo>
                <a:lnTo>
                  <a:pt x="56243" y="57150"/>
                </a:lnTo>
                <a:lnTo>
                  <a:pt x="112485" y="57150"/>
                </a:lnTo>
                <a:lnTo>
                  <a:pt x="112485" y="12579350"/>
                </a:lnTo>
                <a:lnTo>
                  <a:pt x="56243" y="12579350"/>
                </a:lnTo>
                <a:lnTo>
                  <a:pt x="56243" y="12522200"/>
                </a:lnTo>
                <a:lnTo>
                  <a:pt x="23103267" y="12522200"/>
                </a:lnTo>
                <a:lnTo>
                  <a:pt x="23103267" y="12579350"/>
                </a:lnTo>
                <a:lnTo>
                  <a:pt x="23047024" y="12579350"/>
                </a:lnTo>
                <a:lnTo>
                  <a:pt x="23047024" y="57150"/>
                </a:lnTo>
                <a:lnTo>
                  <a:pt x="23103267" y="57150"/>
                </a:lnTo>
                <a:lnTo>
                  <a:pt x="23103267" y="114300"/>
                </a:lnTo>
                <a:lnTo>
                  <a:pt x="56243" y="114300"/>
                </a:lnTo>
                <a:close/>
              </a:path>
            </a:pathLst>
          </a:custGeom>
          <a:solidFill>
            <a:srgbClr val="EE45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"/>
          <p:cNvSpPr txBox="1"/>
          <p:nvPr/>
        </p:nvSpPr>
        <p:spPr>
          <a:xfrm>
            <a:off x="604925" y="2415925"/>
            <a:ext cx="8482200" cy="3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ctr">
              <a:lnSpc>
                <a:spcPct val="133006"/>
              </a:lnSpc>
              <a:buSzPts val="5499"/>
            </a:pPr>
            <a:endParaRPr lang="sk-SK" sz="550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133006"/>
              </a:lnSpc>
              <a:buSzPts val="5499"/>
            </a:pPr>
            <a:r>
              <a:rPr lang="sk-SK" sz="550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Menstruáció: Képzés és fenntarthatóság</a:t>
            </a:r>
            <a:endParaRPr sz="5500" b="0" i="0" u="none" strike="noStrike" cap="none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5884524" y="613648"/>
            <a:ext cx="1828477" cy="1726056"/>
          </a:xfrm>
          <a:custGeom>
            <a:avLst/>
            <a:gdLst/>
            <a:ahLst/>
            <a:cxnLst/>
            <a:rect l="l" t="t" r="r" b="b"/>
            <a:pathLst>
              <a:path w="2382381" h="2356391" extrusionOk="0">
                <a:moveTo>
                  <a:pt x="0" y="0"/>
                </a:moveTo>
                <a:lnTo>
                  <a:pt x="2382381" y="0"/>
                </a:lnTo>
                <a:lnTo>
                  <a:pt x="2382381" y="2356392"/>
                </a:lnTo>
                <a:lnTo>
                  <a:pt x="0" y="23563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66" name="Google Shape;166;p1"/>
          <p:cNvSpPr/>
          <p:nvPr/>
        </p:nvSpPr>
        <p:spPr>
          <a:xfrm>
            <a:off x="8159830" y="501174"/>
            <a:ext cx="9422384" cy="9422384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42040" t="-15875" r="-44176" b="-15873"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67" name="Google Shape;167;p1"/>
          <p:cNvSpPr/>
          <p:nvPr/>
        </p:nvSpPr>
        <p:spPr>
          <a:xfrm>
            <a:off x="5326502" y="7272732"/>
            <a:ext cx="1645738" cy="615961"/>
          </a:xfrm>
          <a:custGeom>
            <a:avLst/>
            <a:gdLst/>
            <a:ahLst/>
            <a:cxnLst/>
            <a:rect l="l" t="t" r="r" b="b"/>
            <a:pathLst>
              <a:path w="2591713" h="981611" extrusionOk="0">
                <a:moveTo>
                  <a:pt x="0" y="0"/>
                </a:moveTo>
                <a:lnTo>
                  <a:pt x="2591712" y="0"/>
                </a:lnTo>
                <a:lnTo>
                  <a:pt x="2591712" y="981611"/>
                </a:lnTo>
                <a:lnTo>
                  <a:pt x="0" y="9816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68" name="Google Shape;168;p1"/>
          <p:cNvSpPr/>
          <p:nvPr/>
        </p:nvSpPr>
        <p:spPr>
          <a:xfrm>
            <a:off x="5498026" y="6175290"/>
            <a:ext cx="1521195" cy="729065"/>
          </a:xfrm>
          <a:custGeom>
            <a:avLst/>
            <a:gdLst/>
            <a:ahLst/>
            <a:cxnLst/>
            <a:rect l="l" t="t" r="r" b="b"/>
            <a:pathLst>
              <a:path w="2395582" h="1161857" extrusionOk="0">
                <a:moveTo>
                  <a:pt x="0" y="0"/>
                </a:moveTo>
                <a:lnTo>
                  <a:pt x="2395582" y="0"/>
                </a:lnTo>
                <a:lnTo>
                  <a:pt x="2395582" y="1161857"/>
                </a:lnTo>
                <a:lnTo>
                  <a:pt x="0" y="11618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69" name="Google Shape;169;p1"/>
          <p:cNvSpPr/>
          <p:nvPr/>
        </p:nvSpPr>
        <p:spPr>
          <a:xfrm>
            <a:off x="7564071" y="6059050"/>
            <a:ext cx="979298" cy="961323"/>
          </a:xfrm>
          <a:custGeom>
            <a:avLst/>
            <a:gdLst/>
            <a:ahLst/>
            <a:cxnLst/>
            <a:rect l="l" t="t" r="r" b="b"/>
            <a:pathLst>
              <a:path w="1542202" h="1531989" extrusionOk="0">
                <a:moveTo>
                  <a:pt x="0" y="0"/>
                </a:moveTo>
                <a:lnTo>
                  <a:pt x="1542202" y="0"/>
                </a:lnTo>
                <a:lnTo>
                  <a:pt x="1542202" y="1531989"/>
                </a:lnTo>
                <a:lnTo>
                  <a:pt x="0" y="1531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70" name="Google Shape;170;p1"/>
          <p:cNvSpPr/>
          <p:nvPr/>
        </p:nvSpPr>
        <p:spPr>
          <a:xfrm>
            <a:off x="1004975" y="6211248"/>
            <a:ext cx="1626889" cy="657217"/>
          </a:xfrm>
          <a:custGeom>
            <a:avLst/>
            <a:gdLst/>
            <a:ahLst/>
            <a:cxnLst/>
            <a:rect l="l" t="t" r="r" b="b"/>
            <a:pathLst>
              <a:path w="2562030" h="1047358" extrusionOk="0">
                <a:moveTo>
                  <a:pt x="0" y="0"/>
                </a:moveTo>
                <a:lnTo>
                  <a:pt x="2562030" y="0"/>
                </a:lnTo>
                <a:lnTo>
                  <a:pt x="2562030" y="1047359"/>
                </a:lnTo>
                <a:lnTo>
                  <a:pt x="0" y="10473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t="-74817" b="-69788"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71" name="Google Shape;171;p1"/>
          <p:cNvSpPr/>
          <p:nvPr/>
        </p:nvSpPr>
        <p:spPr>
          <a:xfrm>
            <a:off x="3223654" y="7125666"/>
            <a:ext cx="1511316" cy="909813"/>
          </a:xfrm>
          <a:custGeom>
            <a:avLst/>
            <a:gdLst/>
            <a:ahLst/>
            <a:cxnLst/>
            <a:rect l="l" t="t" r="r" b="b"/>
            <a:pathLst>
              <a:path w="2380025" h="1449901" extrusionOk="0">
                <a:moveTo>
                  <a:pt x="0" y="0"/>
                </a:moveTo>
                <a:lnTo>
                  <a:pt x="2380025" y="0"/>
                </a:lnTo>
                <a:lnTo>
                  <a:pt x="2380025" y="1449900"/>
                </a:lnTo>
                <a:lnTo>
                  <a:pt x="0" y="14499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72" name="Google Shape;172;p1"/>
          <p:cNvSpPr/>
          <p:nvPr/>
        </p:nvSpPr>
        <p:spPr>
          <a:xfrm>
            <a:off x="1120806" y="7300714"/>
            <a:ext cx="1511316" cy="560050"/>
          </a:xfrm>
          <a:custGeom>
            <a:avLst/>
            <a:gdLst/>
            <a:ahLst/>
            <a:cxnLst/>
            <a:rect l="l" t="t" r="r" b="b"/>
            <a:pathLst>
              <a:path w="2380025" h="892510" extrusionOk="0">
                <a:moveTo>
                  <a:pt x="0" y="0"/>
                </a:moveTo>
                <a:lnTo>
                  <a:pt x="2380025" y="0"/>
                </a:lnTo>
                <a:lnTo>
                  <a:pt x="2380025" y="892510"/>
                </a:lnTo>
                <a:lnTo>
                  <a:pt x="0" y="8925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73" name="Google Shape;173;p1"/>
          <p:cNvSpPr/>
          <p:nvPr/>
        </p:nvSpPr>
        <p:spPr>
          <a:xfrm>
            <a:off x="7564071" y="7070838"/>
            <a:ext cx="1031545" cy="1019362"/>
          </a:xfrm>
          <a:custGeom>
            <a:avLst/>
            <a:gdLst/>
            <a:ahLst/>
            <a:cxnLst/>
            <a:rect l="l" t="t" r="r" b="b"/>
            <a:pathLst>
              <a:path w="1624481" h="1624481" extrusionOk="0">
                <a:moveTo>
                  <a:pt x="0" y="0"/>
                </a:moveTo>
                <a:lnTo>
                  <a:pt x="1624481" y="0"/>
                </a:lnTo>
                <a:lnTo>
                  <a:pt x="1624481" y="1624481"/>
                </a:lnTo>
                <a:lnTo>
                  <a:pt x="0" y="1624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74" name="Google Shape;174;p1"/>
          <p:cNvSpPr/>
          <p:nvPr/>
        </p:nvSpPr>
        <p:spPr>
          <a:xfrm>
            <a:off x="3176951" y="6408444"/>
            <a:ext cx="1775655" cy="263202"/>
          </a:xfrm>
          <a:custGeom>
            <a:avLst/>
            <a:gdLst/>
            <a:ahLst/>
            <a:cxnLst/>
            <a:rect l="l" t="t" r="r" b="b"/>
            <a:pathLst>
              <a:path w="2796307" h="419446" extrusionOk="0">
                <a:moveTo>
                  <a:pt x="0" y="0"/>
                </a:moveTo>
                <a:lnTo>
                  <a:pt x="2796307" y="0"/>
                </a:lnTo>
                <a:lnTo>
                  <a:pt x="2796307" y="419446"/>
                </a:lnTo>
                <a:lnTo>
                  <a:pt x="0" y="4194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75" name="Google Shape;175;p1"/>
          <p:cNvSpPr/>
          <p:nvPr/>
        </p:nvSpPr>
        <p:spPr>
          <a:xfrm>
            <a:off x="6325904" y="8933315"/>
            <a:ext cx="2194123" cy="601812"/>
          </a:xfrm>
          <a:custGeom>
            <a:avLst/>
            <a:gdLst/>
            <a:ahLst/>
            <a:cxnLst/>
            <a:rect l="l" t="t" r="r" b="b"/>
            <a:pathLst>
              <a:path w="3799348" h="1011448" extrusionOk="0">
                <a:moveTo>
                  <a:pt x="0" y="0"/>
                </a:moveTo>
                <a:lnTo>
                  <a:pt x="3799348" y="0"/>
                </a:lnTo>
                <a:lnTo>
                  <a:pt x="3799348" y="1011447"/>
                </a:lnTo>
                <a:lnTo>
                  <a:pt x="0" y="10114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l="-33729" t="-172553" r="-26488" b="-153431"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76" name="Google Shape;176;p1"/>
          <p:cNvSpPr/>
          <p:nvPr/>
        </p:nvSpPr>
        <p:spPr>
          <a:xfrm>
            <a:off x="1233575" y="8940789"/>
            <a:ext cx="2625219" cy="586879"/>
          </a:xfrm>
          <a:custGeom>
            <a:avLst/>
            <a:gdLst/>
            <a:ahLst/>
            <a:cxnLst/>
            <a:rect l="l" t="t" r="r" b="b"/>
            <a:pathLst>
              <a:path w="4545833" h="986351" extrusionOk="0">
                <a:moveTo>
                  <a:pt x="0" y="0"/>
                </a:moveTo>
                <a:lnTo>
                  <a:pt x="4545833" y="0"/>
                </a:lnTo>
                <a:lnTo>
                  <a:pt x="4545833" y="986351"/>
                </a:lnTo>
                <a:lnTo>
                  <a:pt x="0" y="9863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-2539"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77" name="Google Shape;177;p1"/>
          <p:cNvSpPr/>
          <p:nvPr/>
        </p:nvSpPr>
        <p:spPr>
          <a:xfrm>
            <a:off x="4179107" y="8908198"/>
            <a:ext cx="1827185" cy="651997"/>
          </a:xfrm>
          <a:custGeom>
            <a:avLst/>
            <a:gdLst/>
            <a:ahLst/>
            <a:cxnLst/>
            <a:rect l="l" t="t" r="r" b="b"/>
            <a:pathLst>
              <a:path w="3163957" h="1095794" extrusionOk="0">
                <a:moveTo>
                  <a:pt x="0" y="0"/>
                </a:moveTo>
                <a:lnTo>
                  <a:pt x="3163957" y="0"/>
                </a:lnTo>
                <a:lnTo>
                  <a:pt x="3163957" y="1095794"/>
                </a:lnTo>
                <a:lnTo>
                  <a:pt x="0" y="1095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t="-16169" b="-12969"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" name="Google Shape;173;p1">
            <a:extLst>
              <a:ext uri="{FF2B5EF4-FFF2-40B4-BE49-F238E27FC236}">
                <a16:creationId xmlns:a16="http://schemas.microsoft.com/office/drawing/2014/main" id="{7B018535-7B4C-487C-01F4-4C43E5902F2C}"/>
              </a:ext>
            </a:extLst>
          </p:cNvPr>
          <p:cNvSpPr/>
          <p:nvPr/>
        </p:nvSpPr>
        <p:spPr>
          <a:xfrm>
            <a:off x="840316" y="665528"/>
            <a:ext cx="2304778" cy="2272050"/>
          </a:xfrm>
          <a:custGeom>
            <a:avLst/>
            <a:gdLst/>
            <a:ahLst/>
            <a:cxnLst/>
            <a:rect l="l" t="t" r="r" b="b"/>
            <a:pathLst>
              <a:path w="1624481" h="1624481" extrusionOk="0">
                <a:moveTo>
                  <a:pt x="0" y="0"/>
                </a:moveTo>
                <a:lnTo>
                  <a:pt x="1624481" y="0"/>
                </a:lnTo>
                <a:lnTo>
                  <a:pt x="1624481" y="1624481"/>
                </a:lnTo>
                <a:lnTo>
                  <a:pt x="0" y="1624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g371bae05de9_0_412"/>
          <p:cNvGrpSpPr/>
          <p:nvPr/>
        </p:nvGrpSpPr>
        <p:grpSpPr>
          <a:xfrm>
            <a:off x="-410828" y="1315924"/>
            <a:ext cx="19109706" cy="709087"/>
            <a:chOff x="0" y="0"/>
            <a:chExt cx="4665000" cy="173100"/>
          </a:xfrm>
        </p:grpSpPr>
        <p:sp>
          <p:nvSpPr>
            <p:cNvPr id="308" name="Google Shape;308;g371bae05de9_0_412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7C7BF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09" name="Google Shape;309;g371bae05de9_0_412"/>
            <p:cNvSpPr txBox="1"/>
            <p:nvPr/>
          </p:nvSpPr>
          <p:spPr>
            <a:xfrm>
              <a:off x="0" y="0"/>
              <a:ext cx="4665000" cy="17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hu-HU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			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2.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Női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reproduktív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rendszer</a:t>
              </a:r>
              <a:r>
                <a:rPr lang="hu-HU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		</a:t>
              </a:r>
              <a:endParaRPr/>
            </a:p>
          </p:txBody>
        </p:sp>
      </p:grpSp>
      <p:sp>
        <p:nvSpPr>
          <p:cNvPr id="310" name="Google Shape;310;g371bae05de9_0_412"/>
          <p:cNvSpPr/>
          <p:nvPr/>
        </p:nvSpPr>
        <p:spPr>
          <a:xfrm rot="-1201188" flipH="1">
            <a:off x="-534536" y="3255826"/>
            <a:ext cx="4307310" cy="8225767"/>
          </a:xfrm>
          <a:custGeom>
            <a:avLst/>
            <a:gdLst/>
            <a:ahLst/>
            <a:cxnLst/>
            <a:rect l="l" t="t" r="r" b="b"/>
            <a:pathLst>
              <a:path w="4305360" h="8222042" extrusionOk="0">
                <a:moveTo>
                  <a:pt x="4305360" y="0"/>
                </a:moveTo>
                <a:lnTo>
                  <a:pt x="0" y="0"/>
                </a:lnTo>
                <a:lnTo>
                  <a:pt x="0" y="8222041"/>
                </a:lnTo>
                <a:lnTo>
                  <a:pt x="4305360" y="8222041"/>
                </a:lnTo>
                <a:lnTo>
                  <a:pt x="430536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grpSp>
        <p:nvGrpSpPr>
          <p:cNvPr id="311" name="Google Shape;311;g371bae05de9_0_412"/>
          <p:cNvGrpSpPr/>
          <p:nvPr/>
        </p:nvGrpSpPr>
        <p:grpSpPr>
          <a:xfrm>
            <a:off x="459184" y="473737"/>
            <a:ext cx="17828815" cy="9711512"/>
            <a:chOff x="0" y="0"/>
            <a:chExt cx="23771753" cy="12948683"/>
          </a:xfrm>
        </p:grpSpPr>
        <p:sp>
          <p:nvSpPr>
            <p:cNvPr id="312" name="Google Shape;312;g371bae05de9_0_412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3" name="Google Shape;313;g371bae05de9_0_412"/>
            <p:cNvGrpSpPr/>
            <p:nvPr/>
          </p:nvGrpSpPr>
          <p:grpSpPr>
            <a:xfrm>
              <a:off x="22400155" y="10229877"/>
              <a:ext cx="1371598" cy="2718805"/>
              <a:chOff x="0" y="-200025"/>
              <a:chExt cx="270933" cy="537048"/>
            </a:xfrm>
          </p:grpSpPr>
          <p:sp>
            <p:nvSpPr>
              <p:cNvPr id="314" name="Google Shape;314;g371bae05de9_0_412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15" name="Google Shape;315;g371bae05de9_0_412"/>
              <p:cNvSpPr txBox="1"/>
              <p:nvPr/>
            </p:nvSpPr>
            <p:spPr>
              <a:xfrm>
                <a:off x="0" y="-200025"/>
                <a:ext cx="270900" cy="53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6" name="Google Shape;316;g371bae05de9_0_412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317" name="Google Shape;317;g371bae05de9_0_412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318" name="Google Shape;318;g371bae05de9_0_412"/>
          <p:cNvSpPr txBox="1"/>
          <p:nvPr/>
        </p:nvSpPr>
        <p:spPr>
          <a:xfrm>
            <a:off x="1275798" y="1220674"/>
            <a:ext cx="6117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2.</a:t>
            </a:r>
            <a:endParaRPr/>
          </a:p>
        </p:txBody>
      </p:sp>
      <p:grpSp>
        <p:nvGrpSpPr>
          <p:cNvPr id="319" name="Google Shape;319;g371bae05de9_0_412"/>
          <p:cNvGrpSpPr/>
          <p:nvPr/>
        </p:nvGrpSpPr>
        <p:grpSpPr>
          <a:xfrm>
            <a:off x="5054828" y="3193266"/>
            <a:ext cx="7572863" cy="5810604"/>
            <a:chOff x="0" y="-38100"/>
            <a:chExt cx="1848663" cy="1418466"/>
          </a:xfrm>
        </p:grpSpPr>
        <p:sp>
          <p:nvSpPr>
            <p:cNvPr id="320" name="Google Shape;320;g371bae05de9_0_412"/>
            <p:cNvSpPr/>
            <p:nvPr/>
          </p:nvSpPr>
          <p:spPr>
            <a:xfrm>
              <a:off x="0" y="0"/>
              <a:ext cx="1848663" cy="1380366"/>
            </a:xfrm>
            <a:custGeom>
              <a:avLst/>
              <a:gdLst/>
              <a:ahLst/>
              <a:cxnLst/>
              <a:rect l="l" t="t" r="r" b="b"/>
              <a:pathLst>
                <a:path w="1848663" h="1380366" extrusionOk="0">
                  <a:moveTo>
                    <a:pt x="20447" y="0"/>
                  </a:moveTo>
                  <a:lnTo>
                    <a:pt x="1828217" y="0"/>
                  </a:lnTo>
                  <a:cubicBezTo>
                    <a:pt x="1839509" y="0"/>
                    <a:pt x="1848663" y="9154"/>
                    <a:pt x="1848663" y="20447"/>
                  </a:cubicBezTo>
                  <a:lnTo>
                    <a:pt x="1848663" y="1359919"/>
                  </a:lnTo>
                  <a:cubicBezTo>
                    <a:pt x="1848663" y="1371212"/>
                    <a:pt x="1839509" y="1380366"/>
                    <a:pt x="1828217" y="1380366"/>
                  </a:cubicBezTo>
                  <a:lnTo>
                    <a:pt x="20447" y="1380366"/>
                  </a:lnTo>
                  <a:cubicBezTo>
                    <a:pt x="9154" y="1380366"/>
                    <a:pt x="0" y="1371212"/>
                    <a:pt x="0" y="1359919"/>
                  </a:cubicBezTo>
                  <a:lnTo>
                    <a:pt x="0" y="20447"/>
                  </a:lnTo>
                  <a:cubicBezTo>
                    <a:pt x="0" y="9154"/>
                    <a:pt x="9154" y="0"/>
                    <a:pt x="20447" y="0"/>
                  </a:cubicBezTo>
                  <a:close/>
                </a:path>
              </a:pathLst>
            </a:custGeom>
            <a:solidFill>
              <a:srgbClr val="EE4546">
                <a:alpha val="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g371bae05de9_0_412"/>
            <p:cNvSpPr txBox="1"/>
            <p:nvPr/>
          </p:nvSpPr>
          <p:spPr>
            <a:xfrm>
              <a:off x="0" y="-38100"/>
              <a:ext cx="1848600" cy="141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2" name="Google Shape;322;g371bae05de9_0_412"/>
          <p:cNvGrpSpPr/>
          <p:nvPr/>
        </p:nvGrpSpPr>
        <p:grpSpPr>
          <a:xfrm>
            <a:off x="5371159" y="3877424"/>
            <a:ext cx="7018362" cy="4364251"/>
            <a:chOff x="0" y="-57150"/>
            <a:chExt cx="1713300" cy="1065387"/>
          </a:xfrm>
        </p:grpSpPr>
        <p:sp>
          <p:nvSpPr>
            <p:cNvPr id="323" name="Google Shape;323;g371bae05de9_0_412"/>
            <p:cNvSpPr/>
            <p:nvPr/>
          </p:nvSpPr>
          <p:spPr>
            <a:xfrm>
              <a:off x="0" y="0"/>
              <a:ext cx="1713291" cy="1008237"/>
            </a:xfrm>
            <a:custGeom>
              <a:avLst/>
              <a:gdLst/>
              <a:ahLst/>
              <a:cxnLst/>
              <a:rect l="l" t="t" r="r" b="b"/>
              <a:pathLst>
                <a:path w="1713291" h="1008237" extrusionOk="0">
                  <a:moveTo>
                    <a:pt x="0" y="0"/>
                  </a:moveTo>
                  <a:lnTo>
                    <a:pt x="1713291" y="0"/>
                  </a:lnTo>
                  <a:lnTo>
                    <a:pt x="1713291" y="1008237"/>
                  </a:lnTo>
                  <a:lnTo>
                    <a:pt x="0" y="10082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24" name="Google Shape;324;g371bae05de9_0_412"/>
            <p:cNvSpPr txBox="1"/>
            <p:nvPr/>
          </p:nvSpPr>
          <p:spPr>
            <a:xfrm>
              <a:off x="0" y="-57150"/>
              <a:ext cx="1713300" cy="106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561351" marR="0" lvl="1" indent="-280675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Char char="•"/>
              </a:pPr>
              <a:r>
                <a:rPr lang="hu-HU" sz="2600" b="1">
                  <a:latin typeface="Noto Sans"/>
                  <a:ea typeface="Noto Sans"/>
                  <a:cs typeface="Noto Sans"/>
                  <a:sym typeface="Noto Sans"/>
                </a:rPr>
                <a:t>Ajak</a:t>
              </a:r>
              <a:endParaRPr/>
            </a:p>
            <a:p>
              <a:pPr marL="1036346" lvl="2" indent="-345450">
                <a:lnSpc>
                  <a:spcPct val="140000"/>
                </a:lnSpc>
                <a:buSzPts val="2400"/>
                <a:buFont typeface="Arial"/>
                <a:buChar char="⚬"/>
              </a:pP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2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pár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bőrredő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,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amely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hüvely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nyílását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fed</a:t>
              </a:r>
              <a:r>
                <a:rPr lang="hu-HU" sz="2400">
                  <a:latin typeface="Noto Sans"/>
                  <a:ea typeface="Noto Sans"/>
                  <a:cs typeface="Noto Sans"/>
                  <a:sym typeface="Noto Sans"/>
                </a:rPr>
                <a:t>i</a:t>
              </a:r>
              <a:endParaRPr sz="2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561351" marR="0" lvl="1" indent="-280675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Char char="•"/>
              </a:pPr>
              <a:r>
                <a:rPr lang="hu-HU" sz="2600" b="1" err="1">
                  <a:latin typeface="Noto Sans"/>
                  <a:ea typeface="Noto Sans"/>
                  <a:cs typeface="Noto Sans"/>
                  <a:sym typeface="Noto Sans"/>
                </a:rPr>
                <a:t>Klitorisz</a:t>
              </a:r>
              <a:endParaRPr/>
            </a:p>
            <a:p>
              <a:pPr marL="1036346" lvl="2" indent="-345450">
                <a:lnSpc>
                  <a:spcPct val="140000"/>
                </a:lnSpc>
                <a:buSzPts val="2400"/>
                <a:buFont typeface="Arial"/>
                <a:buChar char="⚬"/>
              </a:pP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Az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ajkak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találkozási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pontján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található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szerv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,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amely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szexuális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élvezetet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okoz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nemi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közösülés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során</a:t>
              </a:r>
              <a:endParaRPr sz="2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561351" lvl="1" indent="-280675">
                <a:lnSpc>
                  <a:spcPct val="140000"/>
                </a:lnSpc>
                <a:buSzPts val="2600"/>
                <a:buFont typeface="Arial"/>
                <a:buChar char="•"/>
              </a:pPr>
              <a:r>
                <a:rPr lang="en-US" sz="2600" b="1" err="1">
                  <a:latin typeface="Noto Sans"/>
                  <a:ea typeface="Noto Sans"/>
                  <a:cs typeface="Noto Sans"/>
                  <a:sym typeface="Noto Sans"/>
                </a:rPr>
                <a:t>Nyílás</a:t>
              </a:r>
              <a:r>
                <a:rPr lang="en-US" sz="2600" b="1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600" b="1" err="1">
                  <a:latin typeface="Noto Sans"/>
                  <a:ea typeface="Noto Sans"/>
                  <a:cs typeface="Noto Sans"/>
                  <a:sym typeface="Noto Sans"/>
                </a:rPr>
                <a:t>hüvely</a:t>
              </a:r>
              <a:r>
                <a:rPr lang="en-US" sz="2600" b="1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b="1" err="1">
                  <a:latin typeface="Noto Sans"/>
                  <a:ea typeface="Noto Sans"/>
                  <a:cs typeface="Noto Sans"/>
                  <a:sym typeface="Noto Sans"/>
                </a:rPr>
                <a:t>felé</a:t>
              </a:r>
              <a:endParaRPr/>
            </a:p>
          </p:txBody>
        </p:sp>
      </p:grpSp>
      <p:grpSp>
        <p:nvGrpSpPr>
          <p:cNvPr id="325" name="Google Shape;325;g371bae05de9_0_412"/>
          <p:cNvGrpSpPr/>
          <p:nvPr/>
        </p:nvGrpSpPr>
        <p:grpSpPr>
          <a:xfrm>
            <a:off x="5641790" y="2462250"/>
            <a:ext cx="3692915" cy="1165016"/>
            <a:chOff x="0" y="-74408"/>
            <a:chExt cx="901502" cy="284400"/>
          </a:xfrm>
        </p:grpSpPr>
        <p:sp>
          <p:nvSpPr>
            <p:cNvPr id="326" name="Google Shape;326;g371bae05de9_0_412"/>
            <p:cNvSpPr/>
            <p:nvPr/>
          </p:nvSpPr>
          <p:spPr>
            <a:xfrm>
              <a:off x="0" y="-74407"/>
              <a:ext cx="901471" cy="284291"/>
            </a:xfrm>
            <a:custGeom>
              <a:avLst/>
              <a:gdLst/>
              <a:ahLst/>
              <a:cxnLst/>
              <a:rect l="l" t="t" r="r" b="b"/>
              <a:pathLst>
                <a:path w="901471" h="284291" extrusionOk="0">
                  <a:moveTo>
                    <a:pt x="0" y="0"/>
                  </a:moveTo>
                  <a:lnTo>
                    <a:pt x="901471" y="0"/>
                  </a:lnTo>
                  <a:lnTo>
                    <a:pt x="901471" y="284291"/>
                  </a:lnTo>
                  <a:lnTo>
                    <a:pt x="0" y="284291"/>
                  </a:lnTo>
                  <a:close/>
                </a:path>
              </a:pathLst>
            </a:custGeom>
            <a:solidFill>
              <a:srgbClr val="9A1935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27" name="Google Shape;327;g371bae05de9_0_412"/>
            <p:cNvSpPr txBox="1"/>
            <p:nvPr/>
          </p:nvSpPr>
          <p:spPr>
            <a:xfrm>
              <a:off x="2" y="-74408"/>
              <a:ext cx="90150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 algn="ctr">
                <a:lnSpc>
                  <a:spcPct val="140000"/>
                </a:lnSpc>
              </a:pPr>
              <a:r>
                <a:rPr lang="en-US" sz="2900" err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Külső</a:t>
              </a:r>
              <a:r>
                <a:rPr lang="en-US" sz="29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 </a:t>
              </a:r>
              <a:r>
                <a:rPr lang="en-US" sz="2900" err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nemi</a:t>
              </a:r>
              <a:r>
                <a:rPr lang="en-US" sz="29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 </a:t>
              </a:r>
              <a:r>
                <a:rPr lang="en-US" sz="2900" err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szervek</a:t>
              </a: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28" name="Google Shape;328;g371bae05de9_0_412"/>
          <p:cNvSpPr txBox="1"/>
          <p:nvPr/>
        </p:nvSpPr>
        <p:spPr>
          <a:xfrm>
            <a:off x="10162107" y="2980075"/>
            <a:ext cx="307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3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1" i="0" u="none" strike="noStrike" cap="none">
                <a:solidFill>
                  <a:srgbClr val="EE4546"/>
                </a:solidFill>
                <a:latin typeface="Noto Sans"/>
                <a:ea typeface="Noto Sans"/>
                <a:cs typeface="Noto Sans"/>
                <a:sym typeface="Noto Sans"/>
              </a:rPr>
              <a:t>VULVA</a:t>
            </a:r>
            <a:endParaRPr/>
          </a:p>
        </p:txBody>
      </p:sp>
      <p:sp>
        <p:nvSpPr>
          <p:cNvPr id="329" name="Google Shape;329;g371bae05de9_0_412"/>
          <p:cNvSpPr/>
          <p:nvPr/>
        </p:nvSpPr>
        <p:spPr>
          <a:xfrm rot="9282905" flipH="1">
            <a:off x="9806740" y="3063654"/>
            <a:ext cx="806860" cy="570854"/>
          </a:xfrm>
          <a:custGeom>
            <a:avLst/>
            <a:gdLst/>
            <a:ahLst/>
            <a:cxnLst/>
            <a:rect l="l" t="t" r="r" b="b"/>
            <a:pathLst>
              <a:path w="806142" h="570346" extrusionOk="0">
                <a:moveTo>
                  <a:pt x="806142" y="0"/>
                </a:moveTo>
                <a:lnTo>
                  <a:pt x="0" y="0"/>
                </a:lnTo>
                <a:lnTo>
                  <a:pt x="0" y="570346"/>
                </a:lnTo>
                <a:lnTo>
                  <a:pt x="806142" y="570346"/>
                </a:lnTo>
                <a:lnTo>
                  <a:pt x="806142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330" name="Google Shape;330;g371bae05de9_0_412"/>
          <p:cNvSpPr txBox="1"/>
          <p:nvPr/>
        </p:nvSpPr>
        <p:spPr>
          <a:xfrm>
            <a:off x="8434393" y="877647"/>
            <a:ext cx="9018600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pt-BR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BIOLÓGIA ALAPJAI ÉS A MENSTRUÁCIÓS CIKLUS</a:t>
            </a:r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g371bae05de9_0_439"/>
          <p:cNvGrpSpPr/>
          <p:nvPr/>
        </p:nvGrpSpPr>
        <p:grpSpPr>
          <a:xfrm>
            <a:off x="-410828" y="1315924"/>
            <a:ext cx="19109706" cy="709087"/>
            <a:chOff x="0" y="0"/>
            <a:chExt cx="4665000" cy="173100"/>
          </a:xfrm>
        </p:grpSpPr>
        <p:sp>
          <p:nvSpPr>
            <p:cNvPr id="336" name="Google Shape;336;g371bae05de9_0_439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7C7BF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37" name="Google Shape;337;g371bae05de9_0_439"/>
            <p:cNvSpPr txBox="1"/>
            <p:nvPr/>
          </p:nvSpPr>
          <p:spPr>
            <a:xfrm>
              <a:off x="0" y="0"/>
              <a:ext cx="4665000" cy="17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2.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Női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reproduktív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rendszer</a:t>
              </a:r>
              <a:endParaRPr/>
            </a:p>
          </p:txBody>
        </p:sp>
      </p:grpSp>
      <p:grpSp>
        <p:nvGrpSpPr>
          <p:cNvPr id="338" name="Google Shape;338;g371bae05de9_0_439"/>
          <p:cNvGrpSpPr/>
          <p:nvPr/>
        </p:nvGrpSpPr>
        <p:grpSpPr>
          <a:xfrm>
            <a:off x="459184" y="473737"/>
            <a:ext cx="17828815" cy="9711512"/>
            <a:chOff x="0" y="0"/>
            <a:chExt cx="23771753" cy="12948683"/>
          </a:xfrm>
        </p:grpSpPr>
        <p:sp>
          <p:nvSpPr>
            <p:cNvPr id="339" name="Google Shape;339;g371bae05de9_0_439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0" name="Google Shape;340;g371bae05de9_0_439"/>
            <p:cNvGrpSpPr/>
            <p:nvPr/>
          </p:nvGrpSpPr>
          <p:grpSpPr>
            <a:xfrm>
              <a:off x="22400155" y="10229877"/>
              <a:ext cx="1371598" cy="2718805"/>
              <a:chOff x="0" y="-200025"/>
              <a:chExt cx="270933" cy="537048"/>
            </a:xfrm>
          </p:grpSpPr>
          <p:sp>
            <p:nvSpPr>
              <p:cNvPr id="341" name="Google Shape;341;g371bae05de9_0_439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42" name="Google Shape;342;g371bae05de9_0_439"/>
              <p:cNvSpPr txBox="1"/>
              <p:nvPr/>
            </p:nvSpPr>
            <p:spPr>
              <a:xfrm>
                <a:off x="0" y="-200025"/>
                <a:ext cx="270900" cy="53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3" name="Google Shape;343;g371bae05de9_0_439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344" name="Google Shape;344;g371bae05de9_0_439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grpSp>
        <p:nvGrpSpPr>
          <p:cNvPr id="345" name="Google Shape;345;g371bae05de9_0_439"/>
          <p:cNvGrpSpPr/>
          <p:nvPr/>
        </p:nvGrpSpPr>
        <p:grpSpPr>
          <a:xfrm>
            <a:off x="1571151" y="2899718"/>
            <a:ext cx="14421528" cy="6383010"/>
            <a:chOff x="0" y="-38100"/>
            <a:chExt cx="3520537" cy="1558200"/>
          </a:xfrm>
        </p:grpSpPr>
        <p:sp>
          <p:nvSpPr>
            <p:cNvPr id="346" name="Google Shape;346;g371bae05de9_0_439"/>
            <p:cNvSpPr/>
            <p:nvPr/>
          </p:nvSpPr>
          <p:spPr>
            <a:xfrm>
              <a:off x="0" y="0"/>
              <a:ext cx="3520537" cy="1520014"/>
            </a:xfrm>
            <a:custGeom>
              <a:avLst/>
              <a:gdLst/>
              <a:ahLst/>
              <a:cxnLst/>
              <a:rect l="l" t="t" r="r" b="b"/>
              <a:pathLst>
                <a:path w="3520537" h="1520014" extrusionOk="0">
                  <a:moveTo>
                    <a:pt x="10737" y="0"/>
                  </a:moveTo>
                  <a:lnTo>
                    <a:pt x="3509800" y="0"/>
                  </a:lnTo>
                  <a:cubicBezTo>
                    <a:pt x="3512648" y="0"/>
                    <a:pt x="3515379" y="1131"/>
                    <a:pt x="3517392" y="3145"/>
                  </a:cubicBezTo>
                  <a:cubicBezTo>
                    <a:pt x="3519406" y="5158"/>
                    <a:pt x="3520537" y="7889"/>
                    <a:pt x="3520537" y="10737"/>
                  </a:cubicBezTo>
                  <a:lnTo>
                    <a:pt x="3520537" y="1509277"/>
                  </a:lnTo>
                  <a:cubicBezTo>
                    <a:pt x="3520537" y="1512125"/>
                    <a:pt x="3519406" y="1514855"/>
                    <a:pt x="3517392" y="1516869"/>
                  </a:cubicBezTo>
                  <a:cubicBezTo>
                    <a:pt x="3515379" y="1518882"/>
                    <a:pt x="3512648" y="1520014"/>
                    <a:pt x="3509800" y="1520014"/>
                  </a:cubicBezTo>
                  <a:lnTo>
                    <a:pt x="10737" y="1520014"/>
                  </a:lnTo>
                  <a:cubicBezTo>
                    <a:pt x="7889" y="1520014"/>
                    <a:pt x="5158" y="1518882"/>
                    <a:pt x="3145" y="1516869"/>
                  </a:cubicBezTo>
                  <a:cubicBezTo>
                    <a:pt x="1131" y="1514855"/>
                    <a:pt x="0" y="1512125"/>
                    <a:pt x="0" y="1509277"/>
                  </a:cubicBezTo>
                  <a:lnTo>
                    <a:pt x="0" y="10737"/>
                  </a:lnTo>
                  <a:cubicBezTo>
                    <a:pt x="0" y="7889"/>
                    <a:pt x="1131" y="5158"/>
                    <a:pt x="3145" y="3145"/>
                  </a:cubicBezTo>
                  <a:cubicBezTo>
                    <a:pt x="5158" y="1131"/>
                    <a:pt x="7889" y="0"/>
                    <a:pt x="10737" y="0"/>
                  </a:cubicBezTo>
                  <a:close/>
                </a:path>
              </a:pathLst>
            </a:custGeom>
            <a:solidFill>
              <a:srgbClr val="EE4546">
                <a:alpha val="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g371bae05de9_0_439"/>
            <p:cNvSpPr txBox="1"/>
            <p:nvPr/>
          </p:nvSpPr>
          <p:spPr>
            <a:xfrm>
              <a:off x="0" y="-38100"/>
              <a:ext cx="3520500" cy="155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" name="Google Shape;348;g371bae05de9_0_439"/>
          <p:cNvSpPr txBox="1"/>
          <p:nvPr/>
        </p:nvSpPr>
        <p:spPr>
          <a:xfrm>
            <a:off x="1275798" y="1220674"/>
            <a:ext cx="6117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2.</a:t>
            </a:r>
            <a:endParaRPr/>
          </a:p>
        </p:txBody>
      </p:sp>
      <p:grpSp>
        <p:nvGrpSpPr>
          <p:cNvPr id="349" name="Google Shape;349;g371bae05de9_0_439"/>
          <p:cNvGrpSpPr/>
          <p:nvPr/>
        </p:nvGrpSpPr>
        <p:grpSpPr>
          <a:xfrm>
            <a:off x="1887475" y="3625750"/>
            <a:ext cx="6718525" cy="5200789"/>
            <a:chOff x="-2" y="-57148"/>
            <a:chExt cx="1640105" cy="1269600"/>
          </a:xfrm>
        </p:grpSpPr>
        <p:sp>
          <p:nvSpPr>
            <p:cNvPr id="350" name="Google Shape;350;g371bae05de9_0_439"/>
            <p:cNvSpPr/>
            <p:nvPr/>
          </p:nvSpPr>
          <p:spPr>
            <a:xfrm>
              <a:off x="0" y="0"/>
              <a:ext cx="1640103" cy="1212354"/>
            </a:xfrm>
            <a:custGeom>
              <a:avLst/>
              <a:gdLst/>
              <a:ahLst/>
              <a:cxnLst/>
              <a:rect l="l" t="t" r="r" b="b"/>
              <a:pathLst>
                <a:path w="1640103" h="1212354" extrusionOk="0">
                  <a:moveTo>
                    <a:pt x="0" y="0"/>
                  </a:moveTo>
                  <a:lnTo>
                    <a:pt x="1640103" y="0"/>
                  </a:lnTo>
                  <a:lnTo>
                    <a:pt x="1640103" y="1212354"/>
                  </a:lnTo>
                  <a:lnTo>
                    <a:pt x="0" y="121235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51" name="Google Shape;351;g371bae05de9_0_439"/>
            <p:cNvSpPr txBox="1"/>
            <p:nvPr/>
          </p:nvSpPr>
          <p:spPr>
            <a:xfrm>
              <a:off x="-2" y="-57148"/>
              <a:ext cx="1637700" cy="12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561351" lvl="1" indent="-280675">
                <a:lnSpc>
                  <a:spcPct val="115000"/>
                </a:lnSpc>
                <a:buSzPts val="2600"/>
                <a:buFont typeface="Arial"/>
                <a:buChar char="•"/>
              </a:pPr>
              <a:r>
                <a:rPr lang="en-US" sz="2600" b="1" err="1">
                  <a:latin typeface="Noto Sans"/>
                  <a:ea typeface="Noto Sans"/>
                  <a:cs typeface="Noto Sans"/>
                  <a:sym typeface="Noto Sans"/>
                </a:rPr>
                <a:t>Petefészkek</a:t>
              </a:r>
              <a:endParaRPr lang="hu-HU" sz="2600" b="1"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561351" lvl="1" indent="-280675">
                <a:lnSpc>
                  <a:spcPct val="115000"/>
                </a:lnSpc>
                <a:buSzPts val="2600"/>
                <a:buFont typeface="Arial"/>
                <a:buChar char="•"/>
              </a:pP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petesejteket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és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női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hormonokat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,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például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az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ösztrogént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termelő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szervek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párja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.</a:t>
              </a:r>
              <a:endParaRPr sz="2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561351" marR="0" lvl="1" indent="-280675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Char char="•"/>
              </a:pPr>
              <a:r>
                <a:rPr lang="hu-HU" sz="2600" b="1" i="0" u="none" strike="noStrike" cap="none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Petevezetékek</a:t>
              </a:r>
              <a:endParaRPr/>
            </a:p>
            <a:p>
              <a:pPr marL="1036346" lvl="2" indent="-345450">
                <a:lnSpc>
                  <a:spcPct val="115000"/>
                </a:lnSpc>
                <a:buSzPts val="2400"/>
                <a:buFont typeface="Arial"/>
                <a:buChar char="⚬"/>
              </a:pP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petesejteknek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petefészkekből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méhbe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való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eljutását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biztosító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csövek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.</a:t>
              </a:r>
              <a:endParaRPr sz="2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561351" marR="0" lvl="1" indent="-280675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Char char="•"/>
              </a:pPr>
              <a:r>
                <a:rPr lang="hu-HU" sz="2600" b="1" i="0" u="none" strike="noStrike" cap="none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Méh</a:t>
              </a:r>
              <a:endParaRPr/>
            </a:p>
            <a:p>
              <a:pPr marL="1036346" lvl="2" indent="-345450">
                <a:lnSpc>
                  <a:spcPct val="115000"/>
                </a:lnSpc>
                <a:buSzPts val="2400"/>
                <a:buFont typeface="Arial"/>
                <a:buChar char="⚬"/>
              </a:pP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magzat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növekedésének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és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fejlődésének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helye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.</a:t>
              </a:r>
              <a:endParaRPr/>
            </a:p>
          </p:txBody>
        </p:sp>
      </p:grpSp>
      <p:grpSp>
        <p:nvGrpSpPr>
          <p:cNvPr id="352" name="Google Shape;352;g371bae05de9_0_439"/>
          <p:cNvGrpSpPr/>
          <p:nvPr/>
        </p:nvGrpSpPr>
        <p:grpSpPr>
          <a:xfrm>
            <a:off x="2158113" y="2220845"/>
            <a:ext cx="3692917" cy="1165020"/>
            <a:chOff x="0" y="0"/>
            <a:chExt cx="901503" cy="284401"/>
          </a:xfrm>
        </p:grpSpPr>
        <p:sp>
          <p:nvSpPr>
            <p:cNvPr id="353" name="Google Shape;353;g371bae05de9_0_439"/>
            <p:cNvSpPr/>
            <p:nvPr/>
          </p:nvSpPr>
          <p:spPr>
            <a:xfrm>
              <a:off x="0" y="0"/>
              <a:ext cx="901471" cy="284291"/>
            </a:xfrm>
            <a:custGeom>
              <a:avLst/>
              <a:gdLst/>
              <a:ahLst/>
              <a:cxnLst/>
              <a:rect l="l" t="t" r="r" b="b"/>
              <a:pathLst>
                <a:path w="901471" h="284291" extrusionOk="0">
                  <a:moveTo>
                    <a:pt x="0" y="0"/>
                  </a:moveTo>
                  <a:lnTo>
                    <a:pt x="901471" y="0"/>
                  </a:lnTo>
                  <a:lnTo>
                    <a:pt x="901471" y="284291"/>
                  </a:lnTo>
                  <a:lnTo>
                    <a:pt x="0" y="284291"/>
                  </a:lnTo>
                  <a:close/>
                </a:path>
              </a:pathLst>
            </a:custGeom>
            <a:solidFill>
              <a:srgbClr val="9A1935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54" name="Google Shape;354;g371bae05de9_0_439"/>
            <p:cNvSpPr txBox="1"/>
            <p:nvPr/>
          </p:nvSpPr>
          <p:spPr>
            <a:xfrm>
              <a:off x="3" y="1"/>
              <a:ext cx="901500" cy="2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 algn="ctr">
                <a:lnSpc>
                  <a:spcPct val="140000"/>
                </a:lnSpc>
              </a:pPr>
              <a:r>
                <a:rPr lang="en-US" sz="29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Belső </a:t>
              </a:r>
              <a:r>
                <a:rPr lang="en-US" sz="2900" err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nemi</a:t>
              </a:r>
              <a:r>
                <a:rPr lang="en-US" sz="29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 </a:t>
              </a:r>
              <a:r>
                <a:rPr lang="en-US" sz="2900" err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szervek</a:t>
              </a:r>
              <a:endPara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5" name="Google Shape;355;g371bae05de9_0_439"/>
          <p:cNvGrpSpPr/>
          <p:nvPr/>
        </p:nvGrpSpPr>
        <p:grpSpPr>
          <a:xfrm>
            <a:off x="8605989" y="3625742"/>
            <a:ext cx="7009760" cy="4476956"/>
            <a:chOff x="0" y="-57150"/>
            <a:chExt cx="1711200" cy="1092900"/>
          </a:xfrm>
        </p:grpSpPr>
        <p:sp>
          <p:nvSpPr>
            <p:cNvPr id="356" name="Google Shape;356;g371bae05de9_0_439"/>
            <p:cNvSpPr/>
            <p:nvPr/>
          </p:nvSpPr>
          <p:spPr>
            <a:xfrm>
              <a:off x="0" y="0"/>
              <a:ext cx="1711177" cy="1035638"/>
            </a:xfrm>
            <a:custGeom>
              <a:avLst/>
              <a:gdLst/>
              <a:ahLst/>
              <a:cxnLst/>
              <a:rect l="l" t="t" r="r" b="b"/>
              <a:pathLst>
                <a:path w="1711177" h="1035638" extrusionOk="0">
                  <a:moveTo>
                    <a:pt x="0" y="0"/>
                  </a:moveTo>
                  <a:lnTo>
                    <a:pt x="1711177" y="0"/>
                  </a:lnTo>
                  <a:lnTo>
                    <a:pt x="1711177" y="1035638"/>
                  </a:lnTo>
                  <a:lnTo>
                    <a:pt x="0" y="103563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57" name="Google Shape;357;g371bae05de9_0_439"/>
            <p:cNvSpPr txBox="1"/>
            <p:nvPr/>
          </p:nvSpPr>
          <p:spPr>
            <a:xfrm>
              <a:off x="0" y="-57150"/>
              <a:ext cx="1711200" cy="109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561351" marR="0" lvl="1" indent="-280675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Char char="•"/>
              </a:pPr>
              <a:r>
                <a:rPr lang="en-US" sz="2600" b="1" i="0" u="none" strike="noStrike" cap="none" err="1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Cérvix</a:t>
              </a:r>
              <a:r>
                <a:rPr lang="hu-HU" sz="2600" b="1" i="0" u="none" strike="noStrike" cap="none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 - Méhnyak</a:t>
              </a:r>
              <a:endParaRPr/>
            </a:p>
            <a:p>
              <a:pPr marL="1036346" lvl="2" indent="-345450">
                <a:lnSpc>
                  <a:spcPct val="115000"/>
                </a:lnSpc>
                <a:buSzPts val="2400"/>
                <a:buFont typeface="Arial"/>
                <a:buChar char="⚬"/>
              </a:pP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méh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vége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,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amelynek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nyílása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van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menstruációs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vér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távozásához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és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baba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születéséhez</a:t>
              </a:r>
              <a:endParaRPr sz="2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561351" marR="0" lvl="1" indent="-280675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Char char="•"/>
              </a:pPr>
              <a:r>
                <a:rPr lang="hu-HU" sz="2600" b="1" i="0" u="none" strike="noStrike" cap="none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Hüvely</a:t>
              </a:r>
              <a:endParaRPr/>
            </a:p>
            <a:p>
              <a:pPr marL="1036346" lvl="2" indent="-345450">
                <a:lnSpc>
                  <a:spcPct val="115000"/>
                </a:lnSpc>
                <a:buSzPts val="2400"/>
                <a:buFont typeface="Arial"/>
                <a:buChar char="⚬"/>
              </a:pP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Szülőcsatorna</a:t>
              </a:r>
              <a:endParaRPr lang="hu-HU" sz="2400"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1036346" lvl="2" indent="-345450">
                <a:lnSpc>
                  <a:spcPct val="115000"/>
                </a:lnSpc>
                <a:buSzPts val="2400"/>
                <a:buFont typeface="Arial"/>
                <a:buChar char="⚬"/>
              </a:pP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Ahol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pénisz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behatol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heteroszexuális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közösülés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során</a:t>
              </a:r>
              <a:endParaRPr lang="hu-HU" sz="2400"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1036346" lvl="2" indent="-345450">
                <a:lnSpc>
                  <a:spcPct val="115000"/>
                </a:lnSpc>
                <a:buSzPts val="2400"/>
                <a:buFont typeface="Arial"/>
                <a:buChar char="⚬"/>
              </a:pP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menstruációs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folyadék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kiválasztó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csatornája</a:t>
              </a:r>
              <a:endParaRPr/>
            </a:p>
          </p:txBody>
        </p:sp>
      </p:grpSp>
      <p:sp>
        <p:nvSpPr>
          <p:cNvPr id="358" name="Google Shape;358;g371bae05de9_0_439"/>
          <p:cNvSpPr/>
          <p:nvPr/>
        </p:nvSpPr>
        <p:spPr>
          <a:xfrm rot="-1201188">
            <a:off x="16519013" y="2372008"/>
            <a:ext cx="3044952" cy="5815012"/>
          </a:xfrm>
          <a:custGeom>
            <a:avLst/>
            <a:gdLst/>
            <a:ahLst/>
            <a:cxnLst/>
            <a:rect l="l" t="t" r="r" b="b"/>
            <a:pathLst>
              <a:path w="3043573" h="5812379" extrusionOk="0">
                <a:moveTo>
                  <a:pt x="0" y="0"/>
                </a:moveTo>
                <a:lnTo>
                  <a:pt x="3043574" y="0"/>
                </a:lnTo>
                <a:lnTo>
                  <a:pt x="3043574" y="5812379"/>
                </a:lnTo>
                <a:lnTo>
                  <a:pt x="0" y="58123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cxnSp>
        <p:nvCxnSpPr>
          <p:cNvPr id="359" name="Google Shape;359;g371bae05de9_0_439"/>
          <p:cNvCxnSpPr/>
          <p:nvPr/>
        </p:nvCxnSpPr>
        <p:spPr>
          <a:xfrm>
            <a:off x="8596464" y="3759954"/>
            <a:ext cx="0" cy="4770000"/>
          </a:xfrm>
          <a:prstGeom prst="straightConnector1">
            <a:avLst/>
          </a:prstGeom>
          <a:noFill/>
          <a:ln w="19050" cap="flat" cmpd="sng">
            <a:solidFill>
              <a:srgbClr val="EE454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0" name="Google Shape;360;g371bae05de9_0_439"/>
          <p:cNvSpPr txBox="1"/>
          <p:nvPr/>
        </p:nvSpPr>
        <p:spPr>
          <a:xfrm>
            <a:off x="8434393" y="877647"/>
            <a:ext cx="9018600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pt-BR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BIOLÓGIA ALAPJAI ÉS A MENSTRUÁCIÓS CIKLUS</a:t>
            </a:r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22"/>
          <p:cNvGrpSpPr/>
          <p:nvPr/>
        </p:nvGrpSpPr>
        <p:grpSpPr>
          <a:xfrm>
            <a:off x="-410828" y="1315924"/>
            <a:ext cx="19109671" cy="1268242"/>
            <a:chOff x="0" y="0"/>
            <a:chExt cx="4665001" cy="309600"/>
          </a:xfrm>
        </p:grpSpPr>
        <p:sp>
          <p:nvSpPr>
            <p:cNvPr id="366" name="Google Shape;366;p22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7C7BF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67" name="Google Shape;367;p22"/>
            <p:cNvSpPr txBox="1"/>
            <p:nvPr/>
          </p:nvSpPr>
          <p:spPr>
            <a:xfrm>
              <a:off x="1" y="0"/>
              <a:ext cx="4665000" cy="3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hu-HU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			</a:t>
              </a: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pt-BR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BIOLÓGIA ALAPJAI ÉS A MENSTRUÁCIÓS CIKLUS</a:t>
              </a:r>
              <a:endParaRPr sz="3200" b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  <p:grpSp>
        <p:nvGrpSpPr>
          <p:cNvPr id="368" name="Google Shape;368;p22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369" name="Google Shape;369;p22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0" name="Google Shape;370;p22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371" name="Google Shape;371;p22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72" name="Google Shape;372;p22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3" name="Google Shape;373;p22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374" name="Google Shape;374;p22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375" name="Google Shape;375;p22"/>
          <p:cNvSpPr/>
          <p:nvPr/>
        </p:nvSpPr>
        <p:spPr>
          <a:xfrm>
            <a:off x="3969891" y="2449445"/>
            <a:ext cx="4037423" cy="3613285"/>
          </a:xfrm>
          <a:custGeom>
            <a:avLst/>
            <a:gdLst/>
            <a:ahLst/>
            <a:cxnLst/>
            <a:rect l="l" t="t" r="r" b="b"/>
            <a:pathLst>
              <a:path w="4037423" h="3613285" extrusionOk="0">
                <a:moveTo>
                  <a:pt x="0" y="0"/>
                </a:moveTo>
                <a:lnTo>
                  <a:pt x="4037423" y="0"/>
                </a:lnTo>
                <a:lnTo>
                  <a:pt x="4037423" y="3613285"/>
                </a:lnTo>
                <a:lnTo>
                  <a:pt x="0" y="3613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28625" r="-25405" b="-33868"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376" name="Google Shape;376;p22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2"/>
          <p:cNvSpPr/>
          <p:nvPr/>
        </p:nvSpPr>
        <p:spPr>
          <a:xfrm rot="3490127">
            <a:off x="5363943" y="1577195"/>
            <a:ext cx="8019299" cy="7742269"/>
          </a:xfrm>
          <a:custGeom>
            <a:avLst/>
            <a:gdLst/>
            <a:ahLst/>
            <a:cxnLst/>
            <a:rect l="l" t="t" r="r" b="b"/>
            <a:pathLst>
              <a:path w="8019299" h="7742269" extrusionOk="0">
                <a:moveTo>
                  <a:pt x="0" y="0"/>
                </a:moveTo>
                <a:lnTo>
                  <a:pt x="8019298" y="0"/>
                </a:lnTo>
                <a:lnTo>
                  <a:pt x="8019298" y="7742268"/>
                </a:lnTo>
                <a:lnTo>
                  <a:pt x="0" y="77422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378" name="Google Shape;378;p22"/>
          <p:cNvSpPr txBox="1"/>
          <p:nvPr/>
        </p:nvSpPr>
        <p:spPr>
          <a:xfrm>
            <a:off x="5988602" y="5229357"/>
            <a:ext cx="7352985" cy="245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3000"/>
              </a:lnSpc>
              <a:buSzPts val="6000"/>
            </a:pPr>
            <a:r>
              <a:rPr lang="hu-HU" sz="6000" b="1" i="0" u="none" strike="noStrike" cap="none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Nevezzük meg a szerveket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2"/>
          <p:cNvSpPr txBox="1"/>
          <p:nvPr/>
        </p:nvSpPr>
        <p:spPr>
          <a:xfrm>
            <a:off x="8434393" y="877647"/>
            <a:ext cx="9018592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pt-BR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BIOLÓGIA ALAPJAI ÉS A MENSTRUÁCIÓS CIKLUS</a:t>
            </a:r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385" name="Google Shape;385;p24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7C7BF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86" name="Google Shape;386;p24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2.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Női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reproduktív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rendszer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p24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388" name="Google Shape;388;p24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9" name="Google Shape;389;p24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390" name="Google Shape;390;p24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391" name="Google Shape;391;p24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2" name="Google Shape;392;p24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393" name="Google Shape;393;p24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394" name="Google Shape;394;p24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5" name="Google Shape;395;p24"/>
          <p:cNvGrpSpPr/>
          <p:nvPr/>
        </p:nvGrpSpPr>
        <p:grpSpPr>
          <a:xfrm>
            <a:off x="4972755" y="2599807"/>
            <a:ext cx="7810052" cy="6975793"/>
            <a:chOff x="0" y="-28575"/>
            <a:chExt cx="10413403" cy="9301058"/>
          </a:xfrm>
        </p:grpSpPr>
        <p:sp>
          <p:nvSpPr>
            <p:cNvPr id="396" name="Google Shape;396;p24"/>
            <p:cNvSpPr/>
            <p:nvPr/>
          </p:nvSpPr>
          <p:spPr>
            <a:xfrm>
              <a:off x="0" y="399693"/>
              <a:ext cx="10413403" cy="8872790"/>
            </a:xfrm>
            <a:custGeom>
              <a:avLst/>
              <a:gdLst/>
              <a:ahLst/>
              <a:cxnLst/>
              <a:rect l="l" t="t" r="r" b="b"/>
              <a:pathLst>
                <a:path w="10413403" h="8872790" extrusionOk="0">
                  <a:moveTo>
                    <a:pt x="0" y="0"/>
                  </a:moveTo>
                  <a:lnTo>
                    <a:pt x="10413403" y="0"/>
                  </a:lnTo>
                  <a:lnTo>
                    <a:pt x="10413403" y="8872790"/>
                  </a:lnTo>
                  <a:lnTo>
                    <a:pt x="0" y="88727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cxnSp>
          <p:nvCxnSpPr>
            <p:cNvPr id="397" name="Google Shape;397;p24"/>
            <p:cNvCxnSpPr/>
            <p:nvPr/>
          </p:nvCxnSpPr>
          <p:spPr>
            <a:xfrm rot="10800000" flipH="1">
              <a:off x="2010332" y="368164"/>
              <a:ext cx="1223575" cy="1050525"/>
            </a:xfrm>
            <a:prstGeom prst="straightConnector1">
              <a:avLst/>
            </a:prstGeom>
            <a:noFill/>
            <a:ln w="50800" cap="flat" cmpd="sng">
              <a:solidFill>
                <a:srgbClr val="EE4546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398" name="Google Shape;398;p24"/>
            <p:cNvCxnSpPr/>
            <p:nvPr/>
          </p:nvCxnSpPr>
          <p:spPr>
            <a:xfrm flipH="1">
              <a:off x="1868011" y="3378547"/>
              <a:ext cx="713402" cy="1446305"/>
            </a:xfrm>
            <a:prstGeom prst="straightConnector1">
              <a:avLst/>
            </a:prstGeom>
            <a:noFill/>
            <a:ln w="50800" cap="flat" cmpd="sng">
              <a:solidFill>
                <a:srgbClr val="EE4546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399" name="Google Shape;399;p24"/>
            <p:cNvCxnSpPr/>
            <p:nvPr/>
          </p:nvCxnSpPr>
          <p:spPr>
            <a:xfrm rot="10800000">
              <a:off x="3487907" y="6716419"/>
              <a:ext cx="1612681" cy="0"/>
            </a:xfrm>
            <a:prstGeom prst="straightConnector1">
              <a:avLst/>
            </a:prstGeom>
            <a:noFill/>
            <a:ln w="50800" cap="flat" cmpd="sng">
              <a:solidFill>
                <a:srgbClr val="EE4546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400" name="Google Shape;400;p24"/>
            <p:cNvCxnSpPr/>
            <p:nvPr/>
          </p:nvCxnSpPr>
          <p:spPr>
            <a:xfrm>
              <a:off x="5292189" y="3770846"/>
              <a:ext cx="1537558" cy="1553638"/>
            </a:xfrm>
            <a:prstGeom prst="straightConnector1">
              <a:avLst/>
            </a:prstGeom>
            <a:noFill/>
            <a:ln w="50800" cap="flat" cmpd="sng">
              <a:solidFill>
                <a:srgbClr val="EE4546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401" name="Google Shape;401;p24"/>
            <p:cNvCxnSpPr/>
            <p:nvPr/>
          </p:nvCxnSpPr>
          <p:spPr>
            <a:xfrm>
              <a:off x="6000827" y="2931883"/>
              <a:ext cx="1327067" cy="1209433"/>
            </a:xfrm>
            <a:prstGeom prst="straightConnector1">
              <a:avLst/>
            </a:prstGeom>
            <a:noFill/>
            <a:ln w="50800" cap="flat" cmpd="sng">
              <a:solidFill>
                <a:srgbClr val="EE4546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402" name="Google Shape;402;p24"/>
            <p:cNvSpPr txBox="1"/>
            <p:nvPr/>
          </p:nvSpPr>
          <p:spPr>
            <a:xfrm>
              <a:off x="3118315" y="-28575"/>
              <a:ext cx="739184" cy="635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30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99"/>
                <a:buFont typeface="Arial"/>
                <a:buNone/>
              </a:pPr>
              <a:r>
                <a:rPr lang="en-US" sz="2999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4"/>
            <p:cNvSpPr txBox="1"/>
            <p:nvPr/>
          </p:nvSpPr>
          <p:spPr>
            <a:xfrm>
              <a:off x="1271148" y="4688848"/>
              <a:ext cx="739184" cy="635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30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99"/>
                <a:buFont typeface="Arial"/>
                <a:buNone/>
              </a:pPr>
              <a:r>
                <a:rPr lang="en-US" sz="2999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 txBox="1"/>
            <p:nvPr/>
          </p:nvSpPr>
          <p:spPr>
            <a:xfrm>
              <a:off x="2864315" y="6384314"/>
              <a:ext cx="739184" cy="635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30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99"/>
                <a:buFont typeface="Arial"/>
                <a:buNone/>
              </a:pPr>
              <a:r>
                <a:rPr lang="en-US" sz="2999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 txBox="1"/>
            <p:nvPr/>
          </p:nvSpPr>
          <p:spPr>
            <a:xfrm>
              <a:off x="7179548" y="3979269"/>
              <a:ext cx="739184" cy="635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30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99"/>
                <a:buFont typeface="Arial"/>
                <a:buNone/>
              </a:pPr>
              <a:r>
                <a:rPr lang="en-US" sz="2999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 txBox="1"/>
            <p:nvPr/>
          </p:nvSpPr>
          <p:spPr>
            <a:xfrm>
              <a:off x="6652211" y="5154733"/>
              <a:ext cx="739184" cy="635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30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99"/>
                <a:buFont typeface="Arial"/>
                <a:buNone/>
              </a:pPr>
              <a:r>
                <a:rPr lang="en-US" sz="2999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7" name="Google Shape;407;p24"/>
          <p:cNvGrpSpPr/>
          <p:nvPr/>
        </p:nvGrpSpPr>
        <p:grpSpPr>
          <a:xfrm>
            <a:off x="12316083" y="2621238"/>
            <a:ext cx="4867017" cy="6654592"/>
            <a:chOff x="0" y="0"/>
            <a:chExt cx="6489357" cy="8872790"/>
          </a:xfrm>
        </p:grpSpPr>
        <p:sp>
          <p:nvSpPr>
            <p:cNvPr id="408" name="Google Shape;408;p24"/>
            <p:cNvSpPr/>
            <p:nvPr/>
          </p:nvSpPr>
          <p:spPr>
            <a:xfrm>
              <a:off x="1289890" y="0"/>
              <a:ext cx="3616626" cy="8872790"/>
            </a:xfrm>
            <a:custGeom>
              <a:avLst/>
              <a:gdLst/>
              <a:ahLst/>
              <a:cxnLst/>
              <a:rect l="l" t="t" r="r" b="b"/>
              <a:pathLst>
                <a:path w="3616626" h="8872790" extrusionOk="0">
                  <a:moveTo>
                    <a:pt x="0" y="0"/>
                  </a:moveTo>
                  <a:lnTo>
                    <a:pt x="3616626" y="0"/>
                  </a:lnTo>
                  <a:lnTo>
                    <a:pt x="3616626" y="8872790"/>
                  </a:lnTo>
                  <a:lnTo>
                    <a:pt x="0" y="88727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cxnSp>
          <p:nvCxnSpPr>
            <p:cNvPr id="409" name="Google Shape;409;p24"/>
            <p:cNvCxnSpPr/>
            <p:nvPr/>
          </p:nvCxnSpPr>
          <p:spPr>
            <a:xfrm>
              <a:off x="3374477" y="1236567"/>
              <a:ext cx="2036413" cy="0"/>
            </a:xfrm>
            <a:prstGeom prst="straightConnector1">
              <a:avLst/>
            </a:prstGeom>
            <a:noFill/>
            <a:ln w="50800" cap="flat" cmpd="sng">
              <a:solidFill>
                <a:srgbClr val="EE4546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410" name="Google Shape;410;p24"/>
            <p:cNvCxnSpPr/>
            <p:nvPr/>
          </p:nvCxnSpPr>
          <p:spPr>
            <a:xfrm>
              <a:off x="3175007" y="2842181"/>
              <a:ext cx="2575166" cy="0"/>
            </a:xfrm>
            <a:prstGeom prst="straightConnector1">
              <a:avLst/>
            </a:prstGeom>
            <a:noFill/>
            <a:ln w="50800" cap="flat" cmpd="sng">
              <a:solidFill>
                <a:srgbClr val="EE4546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411" name="Google Shape;411;p24"/>
            <p:cNvCxnSpPr/>
            <p:nvPr/>
          </p:nvCxnSpPr>
          <p:spPr>
            <a:xfrm rot="10800000" flipH="1">
              <a:off x="3072803" y="7170648"/>
              <a:ext cx="2337614" cy="1210234"/>
            </a:xfrm>
            <a:prstGeom prst="straightConnector1">
              <a:avLst/>
            </a:prstGeom>
            <a:noFill/>
            <a:ln w="50800" cap="flat" cmpd="sng">
              <a:solidFill>
                <a:srgbClr val="EE4546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412" name="Google Shape;412;p24"/>
            <p:cNvCxnSpPr/>
            <p:nvPr/>
          </p:nvCxnSpPr>
          <p:spPr>
            <a:xfrm flipH="1">
              <a:off x="952758" y="5276376"/>
              <a:ext cx="1451214" cy="1014950"/>
            </a:xfrm>
            <a:prstGeom prst="straightConnector1">
              <a:avLst/>
            </a:prstGeom>
            <a:noFill/>
            <a:ln w="50800" cap="flat" cmpd="sng">
              <a:solidFill>
                <a:srgbClr val="EE4546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413" name="Google Shape;413;p24"/>
            <p:cNvCxnSpPr/>
            <p:nvPr/>
          </p:nvCxnSpPr>
          <p:spPr>
            <a:xfrm flipH="1">
              <a:off x="1003558" y="4240611"/>
              <a:ext cx="1385857" cy="1975565"/>
            </a:xfrm>
            <a:prstGeom prst="straightConnector1">
              <a:avLst/>
            </a:prstGeom>
            <a:noFill/>
            <a:ln w="50800" cap="flat" cmpd="sng">
              <a:solidFill>
                <a:srgbClr val="EE4546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414" name="Google Shape;414;p24"/>
            <p:cNvCxnSpPr/>
            <p:nvPr/>
          </p:nvCxnSpPr>
          <p:spPr>
            <a:xfrm rot="10800000">
              <a:off x="662984" y="3244912"/>
              <a:ext cx="2398899" cy="849394"/>
            </a:xfrm>
            <a:prstGeom prst="straightConnector1">
              <a:avLst/>
            </a:prstGeom>
            <a:noFill/>
            <a:ln w="50800" cap="flat" cmpd="sng">
              <a:solidFill>
                <a:srgbClr val="EE4546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415" name="Google Shape;415;p24"/>
            <p:cNvSpPr txBox="1"/>
            <p:nvPr/>
          </p:nvSpPr>
          <p:spPr>
            <a:xfrm>
              <a:off x="0" y="2813606"/>
              <a:ext cx="739184" cy="635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30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99"/>
                <a:buFont typeface="Arial"/>
                <a:buNone/>
              </a:pPr>
              <a:r>
                <a:rPr lang="en-US" sz="2999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6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 txBox="1"/>
            <p:nvPr/>
          </p:nvSpPr>
          <p:spPr>
            <a:xfrm>
              <a:off x="293392" y="5884071"/>
              <a:ext cx="739184" cy="635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30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99"/>
                <a:buFont typeface="Arial"/>
                <a:buNone/>
              </a:pPr>
              <a:r>
                <a:rPr lang="en-US" sz="2999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7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 txBox="1"/>
            <p:nvPr/>
          </p:nvSpPr>
          <p:spPr>
            <a:xfrm>
              <a:off x="5435817" y="6787743"/>
              <a:ext cx="739184" cy="635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30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99"/>
                <a:buFont typeface="Arial"/>
                <a:buNone/>
              </a:pPr>
              <a:r>
                <a:rPr lang="en-US" sz="2999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10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 txBox="1"/>
            <p:nvPr/>
          </p:nvSpPr>
          <p:spPr>
            <a:xfrm>
              <a:off x="5750173" y="2503615"/>
              <a:ext cx="739184" cy="635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30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99"/>
                <a:buFont typeface="Arial"/>
                <a:buNone/>
              </a:pPr>
              <a:r>
                <a:rPr lang="en-US" sz="2999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9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 txBox="1"/>
            <p:nvPr/>
          </p:nvSpPr>
          <p:spPr>
            <a:xfrm>
              <a:off x="5342481" y="904461"/>
              <a:ext cx="739184" cy="635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30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99"/>
                <a:buFont typeface="Arial"/>
                <a:buNone/>
              </a:pPr>
              <a:r>
                <a:rPr lang="en-US" sz="2999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8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0" name="Google Shape;420;p24"/>
          <p:cNvGrpSpPr/>
          <p:nvPr/>
        </p:nvGrpSpPr>
        <p:grpSpPr>
          <a:xfrm>
            <a:off x="1028700" y="2376215"/>
            <a:ext cx="4011493" cy="6949548"/>
            <a:chOff x="0" y="-260121"/>
            <a:chExt cx="5348657" cy="9266064"/>
          </a:xfrm>
        </p:grpSpPr>
        <p:grpSp>
          <p:nvGrpSpPr>
            <p:cNvPr id="421" name="Google Shape;421;p24"/>
            <p:cNvGrpSpPr/>
            <p:nvPr/>
          </p:nvGrpSpPr>
          <p:grpSpPr>
            <a:xfrm>
              <a:off x="0" y="225380"/>
              <a:ext cx="5348657" cy="8780563"/>
              <a:chOff x="0" y="-38100"/>
              <a:chExt cx="979275" cy="1607615"/>
            </a:xfrm>
          </p:grpSpPr>
          <p:sp>
            <p:nvSpPr>
              <p:cNvPr id="422" name="Google Shape;422;p24"/>
              <p:cNvSpPr/>
              <p:nvPr/>
            </p:nvSpPr>
            <p:spPr>
              <a:xfrm>
                <a:off x="0" y="0"/>
                <a:ext cx="979275" cy="1569515"/>
              </a:xfrm>
              <a:custGeom>
                <a:avLst/>
                <a:gdLst/>
                <a:ahLst/>
                <a:cxnLst/>
                <a:rect l="l" t="t" r="r" b="b"/>
                <a:pathLst>
                  <a:path w="979275" h="1569515" extrusionOk="0">
                    <a:moveTo>
                      <a:pt x="38599" y="0"/>
                    </a:moveTo>
                    <a:lnTo>
                      <a:pt x="940676" y="0"/>
                    </a:lnTo>
                    <a:cubicBezTo>
                      <a:pt x="961993" y="0"/>
                      <a:pt x="979275" y="17281"/>
                      <a:pt x="979275" y="38599"/>
                    </a:cubicBezTo>
                    <a:lnTo>
                      <a:pt x="979275" y="1530916"/>
                    </a:lnTo>
                    <a:cubicBezTo>
                      <a:pt x="979275" y="1552234"/>
                      <a:pt x="961993" y="1569515"/>
                      <a:pt x="940676" y="1569515"/>
                    </a:cubicBezTo>
                    <a:lnTo>
                      <a:pt x="38599" y="1569515"/>
                    </a:lnTo>
                    <a:cubicBezTo>
                      <a:pt x="17281" y="1569515"/>
                      <a:pt x="0" y="1552234"/>
                      <a:pt x="0" y="1530916"/>
                    </a:cubicBezTo>
                    <a:lnTo>
                      <a:pt x="0" y="38599"/>
                    </a:lnTo>
                    <a:cubicBezTo>
                      <a:pt x="0" y="17281"/>
                      <a:pt x="17281" y="0"/>
                      <a:pt x="38599" y="0"/>
                    </a:cubicBezTo>
                    <a:close/>
                  </a:path>
                </a:pathLst>
              </a:custGeom>
              <a:solidFill>
                <a:srgbClr val="D6CEE0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24"/>
              <p:cNvSpPr txBox="1"/>
              <p:nvPr/>
            </p:nvSpPr>
            <p:spPr>
              <a:xfrm>
                <a:off x="0" y="-38100"/>
                <a:ext cx="979275" cy="16076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4" name="Google Shape;424;p24"/>
            <p:cNvSpPr txBox="1"/>
            <p:nvPr/>
          </p:nvSpPr>
          <p:spPr>
            <a:xfrm>
              <a:off x="344180" y="1125554"/>
              <a:ext cx="4660200" cy="76918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>
                <a:lnSpc>
                  <a:spcPct val="150000"/>
                </a:lnSpc>
                <a:buSzPts val="2499"/>
              </a:pPr>
              <a:r>
                <a:rPr lang="hu-HU" sz="2499">
                  <a:latin typeface="Noto Sans"/>
                  <a:ea typeface="Noto Sans"/>
                  <a:cs typeface="Noto Sans"/>
                  <a:sym typeface="Noto Sans"/>
                </a:rPr>
                <a:t>Hüvelyi</a:t>
              </a:r>
              <a:r>
                <a:rPr lang="en-US" sz="2499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99" err="1">
                  <a:latin typeface="Noto Sans"/>
                  <a:ea typeface="Noto Sans"/>
                  <a:cs typeface="Noto Sans"/>
                  <a:sym typeface="Noto Sans"/>
                </a:rPr>
                <a:t>nyílás</a:t>
              </a:r>
              <a:endParaRPr lang="hu-HU" sz="2499">
                <a:latin typeface="Noto Sans"/>
                <a:ea typeface="Noto Sans"/>
                <a:cs typeface="Noto Sans"/>
                <a:sym typeface="Noto Sans"/>
              </a:endParaRPr>
            </a:p>
            <a:p>
              <a:pPr lvl="0" algn="ctr">
                <a:lnSpc>
                  <a:spcPct val="150000"/>
                </a:lnSpc>
                <a:buSzPts val="2499"/>
              </a:pPr>
              <a:r>
                <a:rPr lang="en-US" sz="2499" err="1">
                  <a:latin typeface="Noto Sans"/>
                  <a:ea typeface="Noto Sans"/>
                  <a:cs typeface="Noto Sans"/>
                  <a:sym typeface="Noto Sans"/>
                </a:rPr>
                <a:t>Végbélnyílás</a:t>
              </a:r>
              <a:endParaRPr lang="hu-HU" sz="2499">
                <a:latin typeface="Noto Sans"/>
                <a:ea typeface="Noto Sans"/>
                <a:cs typeface="Noto Sans"/>
                <a:sym typeface="Noto Sans"/>
              </a:endParaRPr>
            </a:p>
            <a:p>
              <a:pPr lvl="0" algn="ctr">
                <a:lnSpc>
                  <a:spcPct val="150000"/>
                </a:lnSpc>
                <a:buSzPts val="2499"/>
              </a:pPr>
              <a:r>
                <a:rPr lang="en-US" sz="2499" err="1">
                  <a:latin typeface="Noto Sans"/>
                  <a:ea typeface="Noto Sans"/>
                  <a:cs typeface="Noto Sans"/>
                  <a:sym typeface="Noto Sans"/>
                </a:rPr>
                <a:t>Méhnyak</a:t>
              </a:r>
              <a:endParaRPr lang="hu-HU" sz="2499">
                <a:latin typeface="Noto Sans"/>
                <a:ea typeface="Noto Sans"/>
                <a:cs typeface="Noto Sans"/>
                <a:sym typeface="Noto Sans"/>
              </a:endParaRPr>
            </a:p>
            <a:p>
              <a:pPr lvl="0" algn="ctr">
                <a:lnSpc>
                  <a:spcPct val="150000"/>
                </a:lnSpc>
                <a:buSzPts val="2499"/>
              </a:pPr>
              <a:r>
                <a:rPr lang="en-US" sz="2499" err="1">
                  <a:latin typeface="Noto Sans"/>
                  <a:ea typeface="Noto Sans"/>
                  <a:cs typeface="Noto Sans"/>
                  <a:sym typeface="Noto Sans"/>
                </a:rPr>
                <a:t>Csikló</a:t>
              </a:r>
              <a:endParaRPr lang="hu-HU" sz="2499">
                <a:latin typeface="Noto Sans"/>
                <a:ea typeface="Noto Sans"/>
                <a:cs typeface="Noto Sans"/>
                <a:sym typeface="Noto Sans"/>
              </a:endParaRPr>
            </a:p>
            <a:p>
              <a:pPr lvl="0" algn="ctr">
                <a:lnSpc>
                  <a:spcPct val="150000"/>
                </a:lnSpc>
                <a:buSzPts val="2499"/>
              </a:pPr>
              <a:r>
                <a:rPr lang="en-US" sz="2499" err="1">
                  <a:latin typeface="Noto Sans"/>
                  <a:ea typeface="Noto Sans"/>
                  <a:cs typeface="Noto Sans"/>
                  <a:sym typeface="Noto Sans"/>
                </a:rPr>
                <a:t>Szeméremajkak</a:t>
              </a:r>
              <a:endParaRPr lang="hu-HU" sz="2499">
                <a:latin typeface="Noto Sans"/>
                <a:ea typeface="Noto Sans"/>
                <a:cs typeface="Noto Sans"/>
                <a:sym typeface="Noto Sans"/>
              </a:endParaRPr>
            </a:p>
            <a:p>
              <a:pPr lvl="0" algn="ctr">
                <a:lnSpc>
                  <a:spcPct val="150000"/>
                </a:lnSpc>
                <a:buSzPts val="2499"/>
              </a:pPr>
              <a:r>
                <a:rPr lang="en-US" sz="2499" err="1">
                  <a:latin typeface="Noto Sans"/>
                  <a:ea typeface="Noto Sans"/>
                  <a:cs typeface="Noto Sans"/>
                  <a:sym typeface="Noto Sans"/>
                </a:rPr>
                <a:t>Petefészkek</a:t>
              </a:r>
              <a:endParaRPr lang="hu-HU" sz="2499">
                <a:latin typeface="Noto Sans"/>
                <a:ea typeface="Noto Sans"/>
                <a:cs typeface="Noto Sans"/>
                <a:sym typeface="Noto Sans"/>
              </a:endParaRPr>
            </a:p>
            <a:p>
              <a:pPr lvl="0" algn="ctr">
                <a:lnSpc>
                  <a:spcPct val="150000"/>
                </a:lnSpc>
                <a:buSzPts val="2499"/>
              </a:pPr>
              <a:r>
                <a:rPr lang="en-US" sz="2499" err="1">
                  <a:latin typeface="Noto Sans"/>
                  <a:ea typeface="Noto Sans"/>
                  <a:cs typeface="Noto Sans"/>
                  <a:sym typeface="Noto Sans"/>
                </a:rPr>
                <a:t>Petevezetékek</a:t>
              </a:r>
              <a:endParaRPr lang="hu-HU" sz="2499">
                <a:latin typeface="Noto Sans"/>
                <a:ea typeface="Noto Sans"/>
                <a:cs typeface="Noto Sans"/>
                <a:sym typeface="Noto Sans"/>
              </a:endParaRPr>
            </a:p>
            <a:p>
              <a:pPr lvl="0" algn="ctr">
                <a:lnSpc>
                  <a:spcPct val="150000"/>
                </a:lnSpc>
                <a:buSzPts val="2499"/>
              </a:pPr>
              <a:r>
                <a:rPr lang="en-US" sz="2499" err="1">
                  <a:latin typeface="Noto Sans"/>
                  <a:ea typeface="Noto Sans"/>
                  <a:cs typeface="Noto Sans"/>
                  <a:sym typeface="Noto Sans"/>
                </a:rPr>
                <a:t>Húgycső</a:t>
              </a:r>
              <a:endParaRPr lang="hu-HU" sz="2499">
                <a:latin typeface="Noto Sans"/>
                <a:ea typeface="Noto Sans"/>
                <a:cs typeface="Noto Sans"/>
                <a:sym typeface="Noto Sans"/>
              </a:endParaRPr>
            </a:p>
            <a:p>
              <a:pPr lvl="0" algn="ctr">
                <a:lnSpc>
                  <a:spcPct val="150000"/>
                </a:lnSpc>
                <a:buSzPts val="2499"/>
              </a:pPr>
              <a:r>
                <a:rPr lang="en-US" sz="2499">
                  <a:latin typeface="Noto Sans"/>
                  <a:ea typeface="Noto Sans"/>
                  <a:cs typeface="Noto Sans"/>
                  <a:sym typeface="Noto Sans"/>
                </a:rPr>
                <a:t>Méh</a:t>
              </a:r>
              <a:endParaRPr lang="hu-HU" sz="2499">
                <a:latin typeface="Noto Sans"/>
                <a:ea typeface="Noto Sans"/>
                <a:cs typeface="Noto Sans"/>
                <a:sym typeface="Noto Sans"/>
              </a:endParaRPr>
            </a:p>
            <a:p>
              <a:pPr lvl="0" algn="ctr">
                <a:lnSpc>
                  <a:spcPct val="150000"/>
                </a:lnSpc>
                <a:buSzPts val="2499"/>
              </a:pPr>
              <a:r>
                <a:rPr lang="en-US" sz="2499" err="1">
                  <a:latin typeface="Noto Sans"/>
                  <a:ea typeface="Noto Sans"/>
                  <a:cs typeface="Noto Sans"/>
                  <a:sym typeface="Noto Sans"/>
                </a:rPr>
                <a:t>Hüvely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5" name="Google Shape;425;p24"/>
            <p:cNvGrpSpPr/>
            <p:nvPr/>
          </p:nvGrpSpPr>
          <p:grpSpPr>
            <a:xfrm>
              <a:off x="1264929" y="-260121"/>
              <a:ext cx="2818799" cy="1127075"/>
              <a:chOff x="0" y="-47625"/>
              <a:chExt cx="516088" cy="206354"/>
            </a:xfrm>
          </p:grpSpPr>
          <p:sp>
            <p:nvSpPr>
              <p:cNvPr id="426" name="Google Shape;426;p24"/>
              <p:cNvSpPr/>
              <p:nvPr/>
            </p:nvSpPr>
            <p:spPr>
              <a:xfrm>
                <a:off x="0" y="0"/>
                <a:ext cx="516088" cy="158729"/>
              </a:xfrm>
              <a:custGeom>
                <a:avLst/>
                <a:gdLst/>
                <a:ahLst/>
                <a:cxnLst/>
                <a:rect l="l" t="t" r="r" b="b"/>
                <a:pathLst>
                  <a:path w="516088" h="158729" extrusionOk="0">
                    <a:moveTo>
                      <a:pt x="0" y="0"/>
                    </a:moveTo>
                    <a:lnTo>
                      <a:pt x="516088" y="0"/>
                    </a:lnTo>
                    <a:lnTo>
                      <a:pt x="516088" y="158729"/>
                    </a:lnTo>
                    <a:lnTo>
                      <a:pt x="0" y="158729"/>
                    </a:lnTo>
                    <a:close/>
                  </a:path>
                </a:pathLst>
              </a:custGeom>
              <a:solidFill>
                <a:srgbClr val="5B3C87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427" name="Google Shape;427;p24"/>
              <p:cNvSpPr txBox="1"/>
              <p:nvPr/>
            </p:nvSpPr>
            <p:spPr>
              <a:xfrm>
                <a:off x="0" y="-47625"/>
                <a:ext cx="516088" cy="2063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900"/>
                  <a:buFont typeface="Arial"/>
                  <a:buNone/>
                </a:pPr>
                <a:r>
                  <a:rPr lang="hu-HU" sz="2900" b="0" i="0" u="none" strike="noStrike" cap="none">
                    <a:solidFill>
                      <a:srgbClr val="FFFFFF"/>
                    </a:solidFill>
                    <a:latin typeface="Noto Sans Osage"/>
                    <a:ea typeface="Noto Sans Osage"/>
                    <a:cs typeface="Noto Sans Osage"/>
                    <a:sym typeface="Noto Sans Osage"/>
                  </a:rPr>
                  <a:t>Opciók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28" name="Google Shape;428;p24"/>
          <p:cNvSpPr txBox="1"/>
          <p:nvPr/>
        </p:nvSpPr>
        <p:spPr>
          <a:xfrm>
            <a:off x="8434393" y="877647"/>
            <a:ext cx="9018592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pt-BR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BIOLÓGIA ALAPJAI ÉS A MENSTRUÁCIÓS CIKLUS</a:t>
            </a:r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25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434" name="Google Shape;434;p25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7C7BF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435" name="Google Shape;435;p25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hu-HU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			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2.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Női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reproduktív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rendszer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25"/>
          <p:cNvGrpSpPr/>
          <p:nvPr/>
        </p:nvGrpSpPr>
        <p:grpSpPr>
          <a:xfrm>
            <a:off x="15491287" y="1504745"/>
            <a:ext cx="3359941" cy="845307"/>
            <a:chOff x="0" y="-47625"/>
            <a:chExt cx="820220" cy="206354"/>
          </a:xfrm>
        </p:grpSpPr>
        <p:sp>
          <p:nvSpPr>
            <p:cNvPr id="437" name="Google Shape;437;p25"/>
            <p:cNvSpPr/>
            <p:nvPr/>
          </p:nvSpPr>
          <p:spPr>
            <a:xfrm>
              <a:off x="0" y="0"/>
              <a:ext cx="820220" cy="158729"/>
            </a:xfrm>
            <a:custGeom>
              <a:avLst/>
              <a:gdLst/>
              <a:ahLst/>
              <a:cxnLst/>
              <a:rect l="l" t="t" r="r" b="b"/>
              <a:pathLst>
                <a:path w="820220" h="158729" extrusionOk="0">
                  <a:moveTo>
                    <a:pt x="0" y="0"/>
                  </a:moveTo>
                  <a:lnTo>
                    <a:pt x="820220" y="0"/>
                  </a:lnTo>
                  <a:lnTo>
                    <a:pt x="820220" y="158729"/>
                  </a:lnTo>
                  <a:lnTo>
                    <a:pt x="0" y="158729"/>
                  </a:lnTo>
                  <a:close/>
                </a:path>
              </a:pathLst>
            </a:custGeom>
            <a:solidFill>
              <a:srgbClr val="5B3C87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438" name="Google Shape;438;p25"/>
            <p:cNvSpPr txBox="1"/>
            <p:nvPr/>
          </p:nvSpPr>
          <p:spPr>
            <a:xfrm>
              <a:off x="0" y="-47625"/>
              <a:ext cx="820220" cy="2063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n-US" sz="2900" b="0" i="0" u="none" strike="noStrike" cap="none">
                  <a:solidFill>
                    <a:srgbClr val="FFFFFF"/>
                  </a:solidFill>
                  <a:latin typeface="Noto Sans Osage"/>
                  <a:ea typeface="Noto Sans Osage"/>
                  <a:cs typeface="Noto Sans Osage"/>
                  <a:sym typeface="Noto Sans Osage"/>
                </a:rPr>
                <a:t>   </a:t>
              </a:r>
              <a:r>
                <a:rPr lang="hu-HU" sz="2900">
                  <a:solidFill>
                    <a:srgbClr val="FFFFFF"/>
                  </a:solidFill>
                  <a:latin typeface="Noto Sans Osage"/>
                  <a:ea typeface="Noto Sans Osage"/>
                  <a:cs typeface="Noto Sans Osage"/>
                  <a:sym typeface="Noto Sans Osage"/>
                </a:rPr>
                <a:t>Megoldás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25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440" name="Google Shape;440;p25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1" name="Google Shape;441;p25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442" name="Google Shape;442;p25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443" name="Google Shape;443;p25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4" name="Google Shape;444;p25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445" name="Google Shape;445;p25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446" name="Google Shape;446;p25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7" name="Google Shape;447;p25"/>
          <p:cNvGrpSpPr/>
          <p:nvPr/>
        </p:nvGrpSpPr>
        <p:grpSpPr>
          <a:xfrm>
            <a:off x="1543540" y="2592663"/>
            <a:ext cx="7810052" cy="6925787"/>
            <a:chOff x="0" y="-38100"/>
            <a:chExt cx="10413403" cy="9234383"/>
          </a:xfrm>
        </p:grpSpPr>
        <p:sp>
          <p:nvSpPr>
            <p:cNvPr id="448" name="Google Shape;448;p25"/>
            <p:cNvSpPr/>
            <p:nvPr/>
          </p:nvSpPr>
          <p:spPr>
            <a:xfrm>
              <a:off x="0" y="323493"/>
              <a:ext cx="10413403" cy="8872790"/>
            </a:xfrm>
            <a:custGeom>
              <a:avLst/>
              <a:gdLst/>
              <a:ahLst/>
              <a:cxnLst/>
              <a:rect l="l" t="t" r="r" b="b"/>
              <a:pathLst>
                <a:path w="10413403" h="8872790" extrusionOk="0">
                  <a:moveTo>
                    <a:pt x="0" y="0"/>
                  </a:moveTo>
                  <a:lnTo>
                    <a:pt x="10413403" y="0"/>
                  </a:lnTo>
                  <a:lnTo>
                    <a:pt x="10413403" y="8872790"/>
                  </a:lnTo>
                  <a:lnTo>
                    <a:pt x="0" y="88727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cxnSp>
          <p:nvCxnSpPr>
            <p:cNvPr id="449" name="Google Shape;449;p25"/>
            <p:cNvCxnSpPr/>
            <p:nvPr/>
          </p:nvCxnSpPr>
          <p:spPr>
            <a:xfrm rot="10800000" flipH="1">
              <a:off x="2010332" y="291964"/>
              <a:ext cx="1223575" cy="1050525"/>
            </a:xfrm>
            <a:prstGeom prst="straightConnector1">
              <a:avLst/>
            </a:prstGeom>
            <a:noFill/>
            <a:ln w="50800" cap="flat" cmpd="sng">
              <a:solidFill>
                <a:srgbClr val="EE4546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450" name="Google Shape;450;p25"/>
            <p:cNvCxnSpPr/>
            <p:nvPr/>
          </p:nvCxnSpPr>
          <p:spPr>
            <a:xfrm flipH="1">
              <a:off x="1868011" y="3302347"/>
              <a:ext cx="713402" cy="1446305"/>
            </a:xfrm>
            <a:prstGeom prst="straightConnector1">
              <a:avLst/>
            </a:prstGeom>
            <a:noFill/>
            <a:ln w="50800" cap="flat" cmpd="sng">
              <a:solidFill>
                <a:srgbClr val="EE4546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451" name="Google Shape;451;p25"/>
            <p:cNvCxnSpPr/>
            <p:nvPr/>
          </p:nvCxnSpPr>
          <p:spPr>
            <a:xfrm rot="10800000">
              <a:off x="3487907" y="6640219"/>
              <a:ext cx="1612681" cy="0"/>
            </a:xfrm>
            <a:prstGeom prst="straightConnector1">
              <a:avLst/>
            </a:prstGeom>
            <a:noFill/>
            <a:ln w="50800" cap="flat" cmpd="sng">
              <a:solidFill>
                <a:srgbClr val="EE4546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452" name="Google Shape;452;p25"/>
            <p:cNvCxnSpPr/>
            <p:nvPr/>
          </p:nvCxnSpPr>
          <p:spPr>
            <a:xfrm>
              <a:off x="5292189" y="3694646"/>
              <a:ext cx="1537558" cy="1553638"/>
            </a:xfrm>
            <a:prstGeom prst="straightConnector1">
              <a:avLst/>
            </a:prstGeom>
            <a:noFill/>
            <a:ln w="50800" cap="flat" cmpd="sng">
              <a:solidFill>
                <a:srgbClr val="EE4546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453" name="Google Shape;453;p25"/>
            <p:cNvCxnSpPr/>
            <p:nvPr/>
          </p:nvCxnSpPr>
          <p:spPr>
            <a:xfrm>
              <a:off x="6000827" y="2855683"/>
              <a:ext cx="1327067" cy="1209433"/>
            </a:xfrm>
            <a:prstGeom prst="straightConnector1">
              <a:avLst/>
            </a:prstGeom>
            <a:noFill/>
            <a:ln w="50800" cap="flat" cmpd="sng">
              <a:solidFill>
                <a:srgbClr val="EE4546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454" name="Google Shape;454;p25"/>
            <p:cNvSpPr txBox="1"/>
            <p:nvPr/>
          </p:nvSpPr>
          <p:spPr>
            <a:xfrm>
              <a:off x="3314161" y="-38100"/>
              <a:ext cx="5767831" cy="681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301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1</a:t>
              </a:r>
              <a:r>
                <a:rPr lang="hu-HU" sz="2499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. </a:t>
              </a:r>
              <a:r>
                <a:rPr lang="hu-HU" sz="2499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Petevezetékek</a:t>
              </a:r>
              <a:endParaRPr sz="1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5"/>
            <p:cNvSpPr txBox="1"/>
            <p:nvPr/>
          </p:nvSpPr>
          <p:spPr>
            <a:xfrm>
              <a:off x="165927" y="4710551"/>
              <a:ext cx="3437572" cy="681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301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2.</a:t>
              </a:r>
              <a:r>
                <a:rPr lang="en-US" sz="2499" b="0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hu-HU" sz="2499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Petefészkek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5"/>
            <p:cNvSpPr txBox="1"/>
            <p:nvPr/>
          </p:nvSpPr>
          <p:spPr>
            <a:xfrm>
              <a:off x="1271148" y="6298590"/>
              <a:ext cx="2332351" cy="681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301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3. </a:t>
              </a:r>
              <a:r>
                <a:rPr lang="hu-HU" sz="2499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Hüvely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5"/>
            <p:cNvSpPr txBox="1"/>
            <p:nvPr/>
          </p:nvSpPr>
          <p:spPr>
            <a:xfrm>
              <a:off x="7230348" y="4027016"/>
              <a:ext cx="2927732" cy="681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301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4. </a:t>
              </a:r>
              <a:r>
                <a:rPr lang="hu-HU" sz="2499" b="0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Méh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5"/>
            <p:cNvSpPr txBox="1"/>
            <p:nvPr/>
          </p:nvSpPr>
          <p:spPr>
            <a:xfrm>
              <a:off x="6585766" y="5069008"/>
              <a:ext cx="2508927" cy="681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301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5. </a:t>
              </a:r>
              <a:r>
                <a:rPr lang="hu-HU" sz="2499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Méhnyak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9" name="Google Shape;459;p25"/>
          <p:cNvGrpSpPr/>
          <p:nvPr/>
        </p:nvGrpSpPr>
        <p:grpSpPr>
          <a:xfrm>
            <a:off x="9353594" y="2621238"/>
            <a:ext cx="7547139" cy="6654592"/>
            <a:chOff x="54004" y="0"/>
            <a:chExt cx="10062856" cy="8872790"/>
          </a:xfrm>
        </p:grpSpPr>
        <p:sp>
          <p:nvSpPr>
            <p:cNvPr id="460" name="Google Shape;460;p25"/>
            <p:cNvSpPr/>
            <p:nvPr/>
          </p:nvSpPr>
          <p:spPr>
            <a:xfrm>
              <a:off x="2611414" y="0"/>
              <a:ext cx="3616626" cy="8872790"/>
            </a:xfrm>
            <a:custGeom>
              <a:avLst/>
              <a:gdLst/>
              <a:ahLst/>
              <a:cxnLst/>
              <a:rect l="l" t="t" r="r" b="b"/>
              <a:pathLst>
                <a:path w="3616626" h="8872790" extrusionOk="0">
                  <a:moveTo>
                    <a:pt x="0" y="0"/>
                  </a:moveTo>
                  <a:lnTo>
                    <a:pt x="3616626" y="0"/>
                  </a:lnTo>
                  <a:lnTo>
                    <a:pt x="3616626" y="8872790"/>
                  </a:lnTo>
                  <a:lnTo>
                    <a:pt x="0" y="88727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cxnSp>
          <p:nvCxnSpPr>
            <p:cNvPr id="461" name="Google Shape;461;p25"/>
            <p:cNvCxnSpPr/>
            <p:nvPr/>
          </p:nvCxnSpPr>
          <p:spPr>
            <a:xfrm>
              <a:off x="4696001" y="1236567"/>
              <a:ext cx="2036413" cy="0"/>
            </a:xfrm>
            <a:prstGeom prst="straightConnector1">
              <a:avLst/>
            </a:prstGeom>
            <a:noFill/>
            <a:ln w="50800" cap="flat" cmpd="sng">
              <a:solidFill>
                <a:srgbClr val="EE4546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462" name="Google Shape;462;p25"/>
            <p:cNvCxnSpPr/>
            <p:nvPr/>
          </p:nvCxnSpPr>
          <p:spPr>
            <a:xfrm>
              <a:off x="4496531" y="2842181"/>
              <a:ext cx="2575166" cy="0"/>
            </a:xfrm>
            <a:prstGeom prst="straightConnector1">
              <a:avLst/>
            </a:prstGeom>
            <a:noFill/>
            <a:ln w="50800" cap="flat" cmpd="sng">
              <a:solidFill>
                <a:srgbClr val="EE4546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463" name="Google Shape;463;p25"/>
            <p:cNvCxnSpPr/>
            <p:nvPr/>
          </p:nvCxnSpPr>
          <p:spPr>
            <a:xfrm rot="10800000" flipH="1">
              <a:off x="4394327" y="7170648"/>
              <a:ext cx="2337614" cy="1210234"/>
            </a:xfrm>
            <a:prstGeom prst="straightConnector1">
              <a:avLst/>
            </a:prstGeom>
            <a:noFill/>
            <a:ln w="50800" cap="flat" cmpd="sng">
              <a:solidFill>
                <a:srgbClr val="EE4546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464" name="Google Shape;464;p25"/>
            <p:cNvCxnSpPr/>
            <p:nvPr/>
          </p:nvCxnSpPr>
          <p:spPr>
            <a:xfrm flipH="1">
              <a:off x="2274281" y="5276376"/>
              <a:ext cx="1451214" cy="1014950"/>
            </a:xfrm>
            <a:prstGeom prst="straightConnector1">
              <a:avLst/>
            </a:prstGeom>
            <a:noFill/>
            <a:ln w="50800" cap="flat" cmpd="sng">
              <a:solidFill>
                <a:srgbClr val="EE4546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465" name="Google Shape;465;p25"/>
            <p:cNvCxnSpPr/>
            <p:nvPr/>
          </p:nvCxnSpPr>
          <p:spPr>
            <a:xfrm flipH="1">
              <a:off x="2354099" y="4240611"/>
              <a:ext cx="1356839" cy="1923918"/>
            </a:xfrm>
            <a:prstGeom prst="straightConnector1">
              <a:avLst/>
            </a:prstGeom>
            <a:noFill/>
            <a:ln w="50800" cap="flat" cmpd="sng">
              <a:solidFill>
                <a:srgbClr val="EE4546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466" name="Google Shape;466;p25"/>
            <p:cNvCxnSpPr/>
            <p:nvPr/>
          </p:nvCxnSpPr>
          <p:spPr>
            <a:xfrm rot="10800000">
              <a:off x="2170953" y="3192893"/>
              <a:ext cx="2212452" cy="901412"/>
            </a:xfrm>
            <a:prstGeom prst="straightConnector1">
              <a:avLst/>
            </a:prstGeom>
            <a:noFill/>
            <a:ln w="50800" cap="flat" cmpd="sng">
              <a:solidFill>
                <a:srgbClr val="EE4546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467" name="Google Shape;467;p25"/>
            <p:cNvSpPr txBox="1"/>
            <p:nvPr/>
          </p:nvSpPr>
          <p:spPr>
            <a:xfrm>
              <a:off x="143880" y="2353920"/>
              <a:ext cx="3073946" cy="681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>
                <a:lnSpc>
                  <a:spcPct val="133013"/>
                </a:lnSpc>
                <a:buSzPts val="2499"/>
              </a:pPr>
              <a:r>
                <a:rPr lang="en-US" sz="2499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6. </a:t>
              </a:r>
              <a:r>
                <a:rPr lang="en-US" sz="2499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Hüvelynyílás</a:t>
              </a:r>
              <a:endParaRPr sz="1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5"/>
            <p:cNvSpPr txBox="1"/>
            <p:nvPr/>
          </p:nvSpPr>
          <p:spPr>
            <a:xfrm>
              <a:off x="54004" y="5874546"/>
              <a:ext cx="2300095" cy="681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301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7.</a:t>
              </a:r>
              <a:r>
                <a:rPr lang="en-US" sz="2499" b="0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hu-HU" sz="2499" b="0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Ajak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5"/>
            <p:cNvSpPr txBox="1"/>
            <p:nvPr/>
          </p:nvSpPr>
          <p:spPr>
            <a:xfrm>
              <a:off x="6757340" y="6778218"/>
              <a:ext cx="3359520" cy="681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301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10. </a:t>
              </a:r>
              <a:r>
                <a:rPr lang="hu-HU" sz="2499" b="0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Végbélnyílás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5"/>
            <p:cNvSpPr txBox="1"/>
            <p:nvPr/>
          </p:nvSpPr>
          <p:spPr>
            <a:xfrm>
              <a:off x="7058995" y="2519490"/>
              <a:ext cx="2849499" cy="681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301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9. </a:t>
              </a:r>
              <a:r>
                <a:rPr lang="hu-HU" sz="2499" b="0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Húgycső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5"/>
            <p:cNvSpPr txBox="1"/>
            <p:nvPr/>
          </p:nvSpPr>
          <p:spPr>
            <a:xfrm>
              <a:off x="6228041" y="946583"/>
              <a:ext cx="3401136" cy="681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301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en-US" sz="2499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8.</a:t>
              </a:r>
              <a:r>
                <a:rPr lang="en-US" sz="2499" b="0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hu-HU" sz="2499" b="0" i="0" u="none" strike="noStrike" cap="none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Klitorisz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2" name="Google Shape;472;p25"/>
          <p:cNvSpPr txBox="1"/>
          <p:nvPr/>
        </p:nvSpPr>
        <p:spPr>
          <a:xfrm>
            <a:off x="8434393" y="877647"/>
            <a:ext cx="9018592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pt-BR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BIOLÓGIA ALAPJAI ÉS A MENSTRUÁCIÓS CIKLUS</a:t>
            </a:r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26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478" name="Google Shape;478;p26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FE2E9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479" name="Google Shape;479;p26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hu-HU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			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3. A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menstruációs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ciklus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0" name="Google Shape;480;p26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481" name="Google Shape;481;p26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26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483" name="Google Shape;483;p26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484" name="Google Shape;484;p26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5" name="Google Shape;485;p26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486" name="Google Shape;486;p26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487" name="Google Shape;487;p26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6"/>
          <p:cNvSpPr/>
          <p:nvPr/>
        </p:nvSpPr>
        <p:spPr>
          <a:xfrm rot="7830255">
            <a:off x="6829388" y="1896010"/>
            <a:ext cx="806142" cy="570346"/>
          </a:xfrm>
          <a:custGeom>
            <a:avLst/>
            <a:gdLst/>
            <a:ahLst/>
            <a:cxnLst/>
            <a:rect l="l" t="t" r="r" b="b"/>
            <a:pathLst>
              <a:path w="806142" h="570346" extrusionOk="0">
                <a:moveTo>
                  <a:pt x="0" y="0"/>
                </a:moveTo>
                <a:lnTo>
                  <a:pt x="806143" y="0"/>
                </a:lnTo>
                <a:lnTo>
                  <a:pt x="806143" y="570346"/>
                </a:lnTo>
                <a:lnTo>
                  <a:pt x="0" y="570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489" name="Google Shape;489;p26"/>
          <p:cNvSpPr txBox="1"/>
          <p:nvPr/>
        </p:nvSpPr>
        <p:spPr>
          <a:xfrm>
            <a:off x="1275798" y="2634782"/>
            <a:ext cx="15983502" cy="681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64000"/>
              </a:lnSpc>
              <a:buSzPts val="2700"/>
            </a:pPr>
            <a:r>
              <a:rPr lang="en-US" sz="2700" b="1" err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Készíti</a:t>
            </a:r>
            <a:r>
              <a:rPr lang="en-US" sz="2700" b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700" b="1" err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fel</a:t>
            </a:r>
            <a:r>
              <a:rPr lang="en-US" sz="2700" b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700" b="1" err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testet</a:t>
            </a:r>
            <a:r>
              <a:rPr lang="en-US" sz="2700" b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700" b="1" err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egy</a:t>
            </a:r>
            <a:r>
              <a:rPr lang="en-US" sz="2700" b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700" b="1" err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esetleges</a:t>
            </a:r>
            <a:r>
              <a:rPr lang="en-US" sz="2700" b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700" b="1" err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terhességre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0" name="Google Shape;490;p26"/>
          <p:cNvGrpSpPr/>
          <p:nvPr/>
        </p:nvGrpSpPr>
        <p:grpSpPr>
          <a:xfrm>
            <a:off x="1574000" y="3528477"/>
            <a:ext cx="15140024" cy="5362588"/>
            <a:chOff x="0" y="-38100"/>
            <a:chExt cx="3695934" cy="1167455"/>
          </a:xfrm>
        </p:grpSpPr>
        <p:sp>
          <p:nvSpPr>
            <p:cNvPr id="491" name="Google Shape;491;p26"/>
            <p:cNvSpPr/>
            <p:nvPr/>
          </p:nvSpPr>
          <p:spPr>
            <a:xfrm>
              <a:off x="0" y="0"/>
              <a:ext cx="3695934" cy="1129355"/>
            </a:xfrm>
            <a:custGeom>
              <a:avLst/>
              <a:gdLst/>
              <a:ahLst/>
              <a:cxnLst/>
              <a:rect l="l" t="t" r="r" b="b"/>
              <a:pathLst>
                <a:path w="3695934" h="1129355" extrusionOk="0">
                  <a:moveTo>
                    <a:pt x="10227" y="0"/>
                  </a:moveTo>
                  <a:lnTo>
                    <a:pt x="3685707" y="0"/>
                  </a:lnTo>
                  <a:cubicBezTo>
                    <a:pt x="3691356" y="0"/>
                    <a:pt x="3695934" y="4579"/>
                    <a:pt x="3695934" y="10227"/>
                  </a:cubicBezTo>
                  <a:lnTo>
                    <a:pt x="3695934" y="1119128"/>
                  </a:lnTo>
                  <a:cubicBezTo>
                    <a:pt x="3695934" y="1124777"/>
                    <a:pt x="3691356" y="1129355"/>
                    <a:pt x="3685707" y="1129355"/>
                  </a:cubicBezTo>
                  <a:lnTo>
                    <a:pt x="10227" y="1129355"/>
                  </a:lnTo>
                  <a:cubicBezTo>
                    <a:pt x="4579" y="1129355"/>
                    <a:pt x="0" y="1124777"/>
                    <a:pt x="0" y="1119128"/>
                  </a:cubicBezTo>
                  <a:lnTo>
                    <a:pt x="0" y="10227"/>
                  </a:lnTo>
                  <a:cubicBezTo>
                    <a:pt x="0" y="4579"/>
                    <a:pt x="4579" y="0"/>
                    <a:pt x="10227" y="0"/>
                  </a:cubicBezTo>
                  <a:close/>
                </a:path>
              </a:pathLst>
            </a:custGeom>
            <a:solidFill>
              <a:srgbClr val="D6CEE0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6"/>
            <p:cNvSpPr txBox="1"/>
            <p:nvPr/>
          </p:nvSpPr>
          <p:spPr>
            <a:xfrm>
              <a:off x="0" y="-38100"/>
              <a:ext cx="3695934" cy="11674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3" name="Google Shape;493;p26"/>
          <p:cNvSpPr txBox="1"/>
          <p:nvPr/>
        </p:nvSpPr>
        <p:spPr>
          <a:xfrm>
            <a:off x="1762396" y="3865028"/>
            <a:ext cx="14763209" cy="3738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9749" lvl="1" indent="-269873">
              <a:lnSpc>
                <a:spcPct val="162024"/>
              </a:lnSpc>
              <a:buSzPts val="2499"/>
              <a:buFont typeface="Arial"/>
              <a:buChar char="•"/>
            </a:pP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Minden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hónapban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méh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tápanyagokban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gazdag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réteget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képez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arra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esetre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, ha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egy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megtermékenyített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petesejtnek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helyre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lenne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szüksége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növekedéshez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lang="hu-HU" sz="2499">
              <a:latin typeface="Noto Sans"/>
              <a:ea typeface="Noto Sans"/>
              <a:cs typeface="Noto Sans"/>
              <a:sym typeface="Noto Sans"/>
            </a:endParaRPr>
          </a:p>
          <a:p>
            <a:pPr marL="539749" lvl="1" indent="-269873">
              <a:lnSpc>
                <a:spcPct val="162024"/>
              </a:lnSpc>
              <a:buSzPts val="2499"/>
              <a:buFont typeface="Arial"/>
              <a:buChar char="•"/>
            </a:pP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Ha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nem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következik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be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terhesség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, a test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ezt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réteget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eltávolítja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amely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vér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formájában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távozik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testből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lang="hu-HU" sz="2499">
              <a:latin typeface="Noto Sans"/>
              <a:ea typeface="Noto Sans"/>
              <a:cs typeface="Noto Sans"/>
              <a:sym typeface="Noto Sans"/>
            </a:endParaRPr>
          </a:p>
          <a:p>
            <a:pPr marL="539749" lvl="1" indent="-269873">
              <a:lnSpc>
                <a:spcPct val="162024"/>
              </a:lnSpc>
              <a:buSzPts val="2499"/>
              <a:buFont typeface="Arial"/>
              <a:buChar char="•"/>
            </a:pP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Ez a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ciklus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megismétlődik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hogy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reproduktív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rendszer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egészséges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készen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álljon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jövőre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lang="hu-HU" sz="2499">
              <a:latin typeface="Noto Sans"/>
              <a:ea typeface="Noto Sans"/>
              <a:cs typeface="Noto Sans"/>
              <a:sym typeface="Noto Sans"/>
            </a:endParaRPr>
          </a:p>
          <a:p>
            <a:pPr marL="539749" lvl="1" indent="-269873">
              <a:lnSpc>
                <a:spcPct val="162024"/>
              </a:lnSpc>
              <a:buSzPts val="2499"/>
              <a:buFont typeface="Arial"/>
              <a:buChar char="•"/>
            </a:pP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Általában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ez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ciklus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körülbelül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28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napig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tart, de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változhat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6"/>
          <p:cNvSpPr txBox="1"/>
          <p:nvPr/>
        </p:nvSpPr>
        <p:spPr>
          <a:xfrm>
            <a:off x="8434393" y="877647"/>
            <a:ext cx="9018592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pt-BR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BIOLÓGIA ALAPJAI ÉS A MENSTRUÁCIÓS CIKLUS</a:t>
            </a:r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Google Shape;499;p27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500" name="Google Shape;500;p27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FE2E9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501" name="Google Shape;501;p27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hu-HU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			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3. A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menstruációs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ciklus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– A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négy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szakasz</a:t>
              </a:r>
              <a:endParaRPr sz="1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2" name="Google Shape;502;p27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503" name="Google Shape;503;p27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4" name="Google Shape;504;p27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505" name="Google Shape;505;p27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506" name="Google Shape;506;p27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7" name="Google Shape;507;p27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508" name="Google Shape;508;p27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grpSp>
        <p:nvGrpSpPr>
          <p:cNvPr id="509" name="Google Shape;509;p27"/>
          <p:cNvGrpSpPr/>
          <p:nvPr/>
        </p:nvGrpSpPr>
        <p:grpSpPr>
          <a:xfrm>
            <a:off x="1642519" y="2293372"/>
            <a:ext cx="7256518" cy="3388137"/>
            <a:chOff x="0" y="-38100"/>
            <a:chExt cx="1771441" cy="827102"/>
          </a:xfrm>
        </p:grpSpPr>
        <p:sp>
          <p:nvSpPr>
            <p:cNvPr id="510" name="Google Shape;510;p27"/>
            <p:cNvSpPr/>
            <p:nvPr/>
          </p:nvSpPr>
          <p:spPr>
            <a:xfrm>
              <a:off x="0" y="0"/>
              <a:ext cx="1771441" cy="789002"/>
            </a:xfrm>
            <a:custGeom>
              <a:avLst/>
              <a:gdLst/>
              <a:ahLst/>
              <a:cxnLst/>
              <a:rect l="l" t="t" r="r" b="b"/>
              <a:pathLst>
                <a:path w="1771441" h="789002" extrusionOk="0">
                  <a:moveTo>
                    <a:pt x="21338" y="0"/>
                  </a:moveTo>
                  <a:lnTo>
                    <a:pt x="1750103" y="0"/>
                  </a:lnTo>
                  <a:cubicBezTo>
                    <a:pt x="1761888" y="0"/>
                    <a:pt x="1771441" y="9553"/>
                    <a:pt x="1771441" y="21338"/>
                  </a:cubicBezTo>
                  <a:lnTo>
                    <a:pt x="1771441" y="767665"/>
                  </a:lnTo>
                  <a:cubicBezTo>
                    <a:pt x="1771441" y="773324"/>
                    <a:pt x="1769193" y="778751"/>
                    <a:pt x="1765192" y="782753"/>
                  </a:cubicBezTo>
                  <a:cubicBezTo>
                    <a:pt x="1761190" y="786754"/>
                    <a:pt x="1755763" y="789002"/>
                    <a:pt x="1750103" y="789002"/>
                  </a:cubicBezTo>
                  <a:lnTo>
                    <a:pt x="21338" y="789002"/>
                  </a:lnTo>
                  <a:cubicBezTo>
                    <a:pt x="15679" y="789002"/>
                    <a:pt x="10251" y="786754"/>
                    <a:pt x="6250" y="782753"/>
                  </a:cubicBezTo>
                  <a:cubicBezTo>
                    <a:pt x="2248" y="778751"/>
                    <a:pt x="0" y="773324"/>
                    <a:pt x="0" y="767665"/>
                  </a:cubicBezTo>
                  <a:lnTo>
                    <a:pt x="0" y="21338"/>
                  </a:lnTo>
                  <a:cubicBezTo>
                    <a:pt x="0" y="15679"/>
                    <a:pt x="2248" y="10251"/>
                    <a:pt x="6250" y="6250"/>
                  </a:cubicBezTo>
                  <a:cubicBezTo>
                    <a:pt x="10251" y="2248"/>
                    <a:pt x="15679" y="0"/>
                    <a:pt x="21338" y="0"/>
                  </a:cubicBezTo>
                  <a:close/>
                </a:path>
              </a:pathLst>
            </a:custGeom>
            <a:solidFill>
              <a:srgbClr val="D6CEE0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7"/>
            <p:cNvSpPr txBox="1"/>
            <p:nvPr/>
          </p:nvSpPr>
          <p:spPr>
            <a:xfrm>
              <a:off x="0" y="-38100"/>
              <a:ext cx="1771441" cy="8271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2" name="Google Shape;512;p27"/>
          <p:cNvGrpSpPr/>
          <p:nvPr/>
        </p:nvGrpSpPr>
        <p:grpSpPr>
          <a:xfrm>
            <a:off x="1642519" y="5879634"/>
            <a:ext cx="7256518" cy="3933629"/>
            <a:chOff x="0" y="-38100"/>
            <a:chExt cx="1771441" cy="827102"/>
          </a:xfrm>
        </p:grpSpPr>
        <p:sp>
          <p:nvSpPr>
            <p:cNvPr id="513" name="Google Shape;513;p27"/>
            <p:cNvSpPr/>
            <p:nvPr/>
          </p:nvSpPr>
          <p:spPr>
            <a:xfrm>
              <a:off x="0" y="0"/>
              <a:ext cx="1771441" cy="789002"/>
            </a:xfrm>
            <a:custGeom>
              <a:avLst/>
              <a:gdLst/>
              <a:ahLst/>
              <a:cxnLst/>
              <a:rect l="l" t="t" r="r" b="b"/>
              <a:pathLst>
                <a:path w="1771441" h="789002" extrusionOk="0">
                  <a:moveTo>
                    <a:pt x="21338" y="0"/>
                  </a:moveTo>
                  <a:lnTo>
                    <a:pt x="1750103" y="0"/>
                  </a:lnTo>
                  <a:cubicBezTo>
                    <a:pt x="1761888" y="0"/>
                    <a:pt x="1771441" y="9553"/>
                    <a:pt x="1771441" y="21338"/>
                  </a:cubicBezTo>
                  <a:lnTo>
                    <a:pt x="1771441" y="767665"/>
                  </a:lnTo>
                  <a:cubicBezTo>
                    <a:pt x="1771441" y="773324"/>
                    <a:pt x="1769193" y="778751"/>
                    <a:pt x="1765192" y="782753"/>
                  </a:cubicBezTo>
                  <a:cubicBezTo>
                    <a:pt x="1761190" y="786754"/>
                    <a:pt x="1755763" y="789002"/>
                    <a:pt x="1750103" y="789002"/>
                  </a:cubicBezTo>
                  <a:lnTo>
                    <a:pt x="21338" y="789002"/>
                  </a:lnTo>
                  <a:cubicBezTo>
                    <a:pt x="15679" y="789002"/>
                    <a:pt x="10251" y="786754"/>
                    <a:pt x="6250" y="782753"/>
                  </a:cubicBezTo>
                  <a:cubicBezTo>
                    <a:pt x="2248" y="778751"/>
                    <a:pt x="0" y="773324"/>
                    <a:pt x="0" y="767665"/>
                  </a:cubicBezTo>
                  <a:lnTo>
                    <a:pt x="0" y="21338"/>
                  </a:lnTo>
                  <a:cubicBezTo>
                    <a:pt x="0" y="15679"/>
                    <a:pt x="2248" y="10251"/>
                    <a:pt x="6250" y="6250"/>
                  </a:cubicBezTo>
                  <a:cubicBezTo>
                    <a:pt x="10251" y="2248"/>
                    <a:pt x="15679" y="0"/>
                    <a:pt x="21338" y="0"/>
                  </a:cubicBezTo>
                  <a:close/>
                </a:path>
              </a:pathLst>
            </a:custGeom>
            <a:solidFill>
              <a:srgbClr val="F19898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7"/>
            <p:cNvSpPr txBox="1"/>
            <p:nvPr/>
          </p:nvSpPr>
          <p:spPr>
            <a:xfrm>
              <a:off x="0" y="-38100"/>
              <a:ext cx="1771441" cy="8271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6" name="Google Shape;516;p27"/>
          <p:cNvSpPr/>
          <p:nvPr/>
        </p:nvSpPr>
        <p:spPr>
          <a:xfrm>
            <a:off x="9315430" y="2462011"/>
            <a:ext cx="7256518" cy="3232064"/>
          </a:xfrm>
          <a:custGeom>
            <a:avLst/>
            <a:gdLst/>
            <a:ahLst/>
            <a:cxnLst/>
            <a:rect l="l" t="t" r="r" b="b"/>
            <a:pathLst>
              <a:path w="1771441" h="789002" extrusionOk="0">
                <a:moveTo>
                  <a:pt x="21338" y="0"/>
                </a:moveTo>
                <a:lnTo>
                  <a:pt x="1750103" y="0"/>
                </a:lnTo>
                <a:cubicBezTo>
                  <a:pt x="1761888" y="0"/>
                  <a:pt x="1771441" y="9553"/>
                  <a:pt x="1771441" y="21338"/>
                </a:cubicBezTo>
                <a:lnTo>
                  <a:pt x="1771441" y="767665"/>
                </a:lnTo>
                <a:cubicBezTo>
                  <a:pt x="1771441" y="773324"/>
                  <a:pt x="1769193" y="778751"/>
                  <a:pt x="1765192" y="782753"/>
                </a:cubicBezTo>
                <a:cubicBezTo>
                  <a:pt x="1761190" y="786754"/>
                  <a:pt x="1755763" y="789002"/>
                  <a:pt x="1750103" y="789002"/>
                </a:cubicBezTo>
                <a:lnTo>
                  <a:pt x="21338" y="789002"/>
                </a:lnTo>
                <a:cubicBezTo>
                  <a:pt x="15679" y="789002"/>
                  <a:pt x="10251" y="786754"/>
                  <a:pt x="6250" y="782753"/>
                </a:cubicBezTo>
                <a:cubicBezTo>
                  <a:pt x="2248" y="778751"/>
                  <a:pt x="0" y="773324"/>
                  <a:pt x="0" y="767665"/>
                </a:cubicBezTo>
                <a:lnTo>
                  <a:pt x="0" y="21338"/>
                </a:lnTo>
                <a:cubicBezTo>
                  <a:pt x="0" y="15679"/>
                  <a:pt x="2248" y="10251"/>
                  <a:pt x="6250" y="6250"/>
                </a:cubicBezTo>
                <a:cubicBezTo>
                  <a:pt x="10251" y="2248"/>
                  <a:pt x="15679" y="0"/>
                  <a:pt x="21338" y="0"/>
                </a:cubicBezTo>
                <a:close/>
              </a:path>
            </a:pathLst>
          </a:custGeom>
          <a:solidFill>
            <a:srgbClr val="F19898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8" name="Google Shape;518;p27"/>
          <p:cNvGrpSpPr/>
          <p:nvPr/>
        </p:nvGrpSpPr>
        <p:grpSpPr>
          <a:xfrm>
            <a:off x="9388963" y="5879634"/>
            <a:ext cx="7256518" cy="3388137"/>
            <a:chOff x="0" y="-38100"/>
            <a:chExt cx="1771441" cy="827102"/>
          </a:xfrm>
        </p:grpSpPr>
        <p:sp>
          <p:nvSpPr>
            <p:cNvPr id="519" name="Google Shape;519;p27"/>
            <p:cNvSpPr/>
            <p:nvPr/>
          </p:nvSpPr>
          <p:spPr>
            <a:xfrm>
              <a:off x="0" y="0"/>
              <a:ext cx="1771441" cy="789002"/>
            </a:xfrm>
            <a:custGeom>
              <a:avLst/>
              <a:gdLst/>
              <a:ahLst/>
              <a:cxnLst/>
              <a:rect l="l" t="t" r="r" b="b"/>
              <a:pathLst>
                <a:path w="1771441" h="789002" extrusionOk="0">
                  <a:moveTo>
                    <a:pt x="21338" y="0"/>
                  </a:moveTo>
                  <a:lnTo>
                    <a:pt x="1750103" y="0"/>
                  </a:lnTo>
                  <a:cubicBezTo>
                    <a:pt x="1761888" y="0"/>
                    <a:pt x="1771441" y="9553"/>
                    <a:pt x="1771441" y="21338"/>
                  </a:cubicBezTo>
                  <a:lnTo>
                    <a:pt x="1771441" y="767665"/>
                  </a:lnTo>
                  <a:cubicBezTo>
                    <a:pt x="1771441" y="773324"/>
                    <a:pt x="1769193" y="778751"/>
                    <a:pt x="1765192" y="782753"/>
                  </a:cubicBezTo>
                  <a:cubicBezTo>
                    <a:pt x="1761190" y="786754"/>
                    <a:pt x="1755763" y="789002"/>
                    <a:pt x="1750103" y="789002"/>
                  </a:cubicBezTo>
                  <a:lnTo>
                    <a:pt x="21338" y="789002"/>
                  </a:lnTo>
                  <a:cubicBezTo>
                    <a:pt x="15679" y="789002"/>
                    <a:pt x="10251" y="786754"/>
                    <a:pt x="6250" y="782753"/>
                  </a:cubicBezTo>
                  <a:cubicBezTo>
                    <a:pt x="2248" y="778751"/>
                    <a:pt x="0" y="773324"/>
                    <a:pt x="0" y="767665"/>
                  </a:cubicBezTo>
                  <a:lnTo>
                    <a:pt x="0" y="21338"/>
                  </a:lnTo>
                  <a:cubicBezTo>
                    <a:pt x="0" y="15679"/>
                    <a:pt x="2248" y="10251"/>
                    <a:pt x="6250" y="6250"/>
                  </a:cubicBezTo>
                  <a:cubicBezTo>
                    <a:pt x="10251" y="2248"/>
                    <a:pt x="15679" y="0"/>
                    <a:pt x="21338" y="0"/>
                  </a:cubicBezTo>
                  <a:close/>
                </a:path>
              </a:pathLst>
            </a:custGeom>
            <a:solidFill>
              <a:srgbClr val="D6CEE0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7"/>
            <p:cNvSpPr txBox="1"/>
            <p:nvPr/>
          </p:nvSpPr>
          <p:spPr>
            <a:xfrm>
              <a:off x="0" y="-38100"/>
              <a:ext cx="1771441" cy="8271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1" name="Google Shape;521;p27"/>
          <p:cNvGrpSpPr/>
          <p:nvPr/>
        </p:nvGrpSpPr>
        <p:grpSpPr>
          <a:xfrm>
            <a:off x="3424389" y="2614965"/>
            <a:ext cx="3692916" cy="650217"/>
            <a:chOff x="0" y="0"/>
            <a:chExt cx="901503" cy="158729"/>
          </a:xfrm>
        </p:grpSpPr>
        <p:sp>
          <p:nvSpPr>
            <p:cNvPr id="522" name="Google Shape;522;p27"/>
            <p:cNvSpPr/>
            <p:nvPr/>
          </p:nvSpPr>
          <p:spPr>
            <a:xfrm>
              <a:off x="0" y="0"/>
              <a:ext cx="901471" cy="158729"/>
            </a:xfrm>
            <a:custGeom>
              <a:avLst/>
              <a:gdLst/>
              <a:ahLst/>
              <a:cxnLst/>
              <a:rect l="l" t="t" r="r" b="b"/>
              <a:pathLst>
                <a:path w="901471" h="158729" extrusionOk="0">
                  <a:moveTo>
                    <a:pt x="0" y="0"/>
                  </a:moveTo>
                  <a:lnTo>
                    <a:pt x="901471" y="0"/>
                  </a:lnTo>
                  <a:lnTo>
                    <a:pt x="901471" y="158729"/>
                  </a:lnTo>
                  <a:lnTo>
                    <a:pt x="0" y="158729"/>
                  </a:lnTo>
                  <a:close/>
                </a:path>
              </a:pathLst>
            </a:custGeom>
            <a:solidFill>
              <a:srgbClr val="5B3C87"/>
            </a:solidFill>
            <a:ln>
              <a:noFill/>
            </a:ln>
          </p:spPr>
          <p:txBody>
            <a:bodyPr/>
            <a:lstStyle/>
            <a:p>
              <a:endParaRPr lang="pt-P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3" name="Google Shape;523;p27"/>
            <p:cNvSpPr txBox="1"/>
            <p:nvPr/>
          </p:nvSpPr>
          <p:spPr>
            <a:xfrm>
              <a:off x="3" y="3"/>
              <a:ext cx="9015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 algn="ctr">
                <a:lnSpc>
                  <a:spcPct val="140014"/>
                </a:lnSpc>
                <a:buSzPts val="2799"/>
              </a:pPr>
              <a:r>
                <a:rPr lang="en-US" sz="2799" err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Menstruációs</a:t>
              </a:r>
              <a:r>
                <a:rPr lang="en-US" sz="2799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 </a:t>
              </a:r>
              <a:r>
                <a:rPr lang="en-US" sz="2799" err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fázis</a:t>
              </a:r>
              <a:endPara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25" name="Google Shape;525;p27"/>
          <p:cNvSpPr/>
          <p:nvPr/>
        </p:nvSpPr>
        <p:spPr>
          <a:xfrm>
            <a:off x="10680907" y="2614966"/>
            <a:ext cx="4182712" cy="562706"/>
          </a:xfrm>
          <a:custGeom>
            <a:avLst/>
            <a:gdLst/>
            <a:ahLst/>
            <a:cxnLst/>
            <a:rect l="l" t="t" r="r" b="b"/>
            <a:pathLst>
              <a:path w="901471" h="158729" extrusionOk="0">
                <a:moveTo>
                  <a:pt x="0" y="0"/>
                </a:moveTo>
                <a:lnTo>
                  <a:pt x="901471" y="0"/>
                </a:lnTo>
                <a:lnTo>
                  <a:pt x="901471" y="158729"/>
                </a:lnTo>
                <a:lnTo>
                  <a:pt x="0" y="158729"/>
                </a:lnTo>
                <a:close/>
              </a:path>
            </a:pathLst>
          </a:custGeom>
          <a:solidFill>
            <a:srgbClr val="9A1935"/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grpSp>
        <p:nvGrpSpPr>
          <p:cNvPr id="527" name="Google Shape;527;p27"/>
          <p:cNvGrpSpPr/>
          <p:nvPr/>
        </p:nvGrpSpPr>
        <p:grpSpPr>
          <a:xfrm>
            <a:off x="3424389" y="6153400"/>
            <a:ext cx="3692916" cy="709087"/>
            <a:chOff x="0" y="-14356"/>
            <a:chExt cx="901503" cy="173100"/>
          </a:xfrm>
        </p:grpSpPr>
        <p:sp>
          <p:nvSpPr>
            <p:cNvPr id="528" name="Google Shape;528;p27"/>
            <p:cNvSpPr/>
            <p:nvPr/>
          </p:nvSpPr>
          <p:spPr>
            <a:xfrm>
              <a:off x="0" y="0"/>
              <a:ext cx="901471" cy="158729"/>
            </a:xfrm>
            <a:custGeom>
              <a:avLst/>
              <a:gdLst/>
              <a:ahLst/>
              <a:cxnLst/>
              <a:rect l="l" t="t" r="r" b="b"/>
              <a:pathLst>
                <a:path w="901471" h="158729" extrusionOk="0">
                  <a:moveTo>
                    <a:pt x="0" y="0"/>
                  </a:moveTo>
                  <a:lnTo>
                    <a:pt x="901471" y="0"/>
                  </a:lnTo>
                  <a:lnTo>
                    <a:pt x="901471" y="158729"/>
                  </a:lnTo>
                  <a:lnTo>
                    <a:pt x="0" y="158729"/>
                  </a:lnTo>
                  <a:close/>
                </a:path>
              </a:pathLst>
            </a:custGeom>
            <a:solidFill>
              <a:srgbClr val="9A1935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529" name="Google Shape;529;p27"/>
            <p:cNvSpPr txBox="1"/>
            <p:nvPr/>
          </p:nvSpPr>
          <p:spPr>
            <a:xfrm>
              <a:off x="3" y="-14356"/>
              <a:ext cx="901500" cy="17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 algn="ctr">
                <a:lnSpc>
                  <a:spcPct val="140014"/>
                </a:lnSpc>
                <a:buSzPts val="2799"/>
              </a:pPr>
              <a:r>
                <a:rPr lang="en-US" sz="2799" err="1">
                  <a:solidFill>
                    <a:srgbClr val="FFFFFF"/>
                  </a:solidFill>
                  <a:latin typeface="Noto Sans Osage"/>
                  <a:ea typeface="Noto Sans Osage"/>
                  <a:cs typeface="Noto Sans Osage"/>
                  <a:sym typeface="Noto Sans Osage"/>
                </a:rPr>
                <a:t>Luteális</a:t>
              </a:r>
              <a:r>
                <a:rPr lang="en-US" sz="2799">
                  <a:solidFill>
                    <a:srgbClr val="FFFFFF"/>
                  </a:solidFill>
                  <a:latin typeface="Noto Sans Osage"/>
                  <a:ea typeface="Noto Sans Osage"/>
                  <a:cs typeface="Noto Sans Osage"/>
                  <a:sym typeface="Noto Sans Osage"/>
                </a:rPr>
                <a:t> </a:t>
              </a:r>
              <a:r>
                <a:rPr lang="en-US" sz="2799" err="1">
                  <a:solidFill>
                    <a:srgbClr val="FFFFFF"/>
                  </a:solidFill>
                  <a:latin typeface="Noto Sans Osage"/>
                  <a:ea typeface="Noto Sans Osage"/>
                  <a:cs typeface="Noto Sans Osage"/>
                  <a:sym typeface="Noto Sans Osage"/>
                </a:rPr>
                <a:t>fázis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0" name="Google Shape;530;p27"/>
          <p:cNvGrpSpPr/>
          <p:nvPr/>
        </p:nvGrpSpPr>
        <p:grpSpPr>
          <a:xfrm>
            <a:off x="11170825" y="6153350"/>
            <a:ext cx="3692905" cy="709087"/>
            <a:chOff x="-2" y="-14368"/>
            <a:chExt cx="901500" cy="173100"/>
          </a:xfrm>
        </p:grpSpPr>
        <p:sp>
          <p:nvSpPr>
            <p:cNvPr id="531" name="Google Shape;531;p27"/>
            <p:cNvSpPr/>
            <p:nvPr/>
          </p:nvSpPr>
          <p:spPr>
            <a:xfrm>
              <a:off x="0" y="0"/>
              <a:ext cx="901471" cy="158729"/>
            </a:xfrm>
            <a:custGeom>
              <a:avLst/>
              <a:gdLst/>
              <a:ahLst/>
              <a:cxnLst/>
              <a:rect l="l" t="t" r="r" b="b"/>
              <a:pathLst>
                <a:path w="901471" h="158729" extrusionOk="0">
                  <a:moveTo>
                    <a:pt x="0" y="0"/>
                  </a:moveTo>
                  <a:lnTo>
                    <a:pt x="901471" y="0"/>
                  </a:lnTo>
                  <a:lnTo>
                    <a:pt x="901471" y="158729"/>
                  </a:lnTo>
                  <a:lnTo>
                    <a:pt x="0" y="158729"/>
                  </a:lnTo>
                  <a:close/>
                </a:path>
              </a:pathLst>
            </a:custGeom>
            <a:solidFill>
              <a:srgbClr val="5B3C87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532" name="Google Shape;532;p27"/>
            <p:cNvSpPr txBox="1"/>
            <p:nvPr/>
          </p:nvSpPr>
          <p:spPr>
            <a:xfrm>
              <a:off x="-2" y="-14368"/>
              <a:ext cx="901500" cy="17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99"/>
                <a:buFont typeface="Arial"/>
                <a:buNone/>
              </a:pPr>
              <a:r>
                <a:rPr lang="hu-HU" sz="2799" b="0" i="0" u="none" strike="noStrike" cap="none">
                  <a:solidFill>
                    <a:srgbClr val="FFFFFF"/>
                  </a:solidFill>
                  <a:latin typeface="Noto Sans Osage"/>
                  <a:ea typeface="Noto Sans Osage"/>
                  <a:cs typeface="Noto Sans Osage"/>
                  <a:sym typeface="Noto Sans Osage"/>
                </a:rPr>
                <a:t>Ovuláció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3" name="Google Shape;533;p27"/>
          <p:cNvSpPr/>
          <p:nvPr/>
        </p:nvSpPr>
        <p:spPr>
          <a:xfrm>
            <a:off x="8531917" y="5191125"/>
            <a:ext cx="1319416" cy="1311169"/>
          </a:xfrm>
          <a:custGeom>
            <a:avLst/>
            <a:gdLst/>
            <a:ahLst/>
            <a:cxnLst/>
            <a:rect l="l" t="t" r="r" b="b"/>
            <a:pathLst>
              <a:path w="1319416" h="1311169" extrusionOk="0">
                <a:moveTo>
                  <a:pt x="0" y="0"/>
                </a:moveTo>
                <a:lnTo>
                  <a:pt x="1319416" y="0"/>
                </a:lnTo>
                <a:lnTo>
                  <a:pt x="1319416" y="1311169"/>
                </a:lnTo>
                <a:lnTo>
                  <a:pt x="0" y="13111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534" name="Google Shape;534;p27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27"/>
          <p:cNvSpPr txBox="1"/>
          <p:nvPr/>
        </p:nvSpPr>
        <p:spPr>
          <a:xfrm>
            <a:off x="1934779" y="3410964"/>
            <a:ext cx="6671998" cy="186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62024"/>
              </a:lnSpc>
              <a:buSzPts val="2499"/>
            </a:pPr>
            <a:r>
              <a:rPr lang="en-US" sz="2499" b="1">
                <a:latin typeface="Noto Sans"/>
                <a:ea typeface="Noto Sans"/>
                <a:cs typeface="Noto Sans"/>
                <a:sym typeface="Noto Sans"/>
              </a:rPr>
              <a:t>1-5. nap</a:t>
            </a:r>
            <a:endParaRPr lang="hu-HU" sz="2499" b="1">
              <a:latin typeface="Noto Sans"/>
              <a:ea typeface="Noto Sans"/>
              <a:cs typeface="Noto Sans"/>
              <a:sym typeface="Noto Sans"/>
            </a:endParaRPr>
          </a:p>
          <a:p>
            <a:pPr lvl="0" algn="ctr">
              <a:lnSpc>
                <a:spcPct val="162024"/>
              </a:lnSpc>
              <a:buSzPts val="2499"/>
            </a:pP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menstruáció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akkor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következik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be,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amikor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méh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hu-HU" sz="2499">
                <a:latin typeface="Noto Sans"/>
                <a:ea typeface="Noto Sans"/>
                <a:cs typeface="Noto Sans"/>
                <a:sym typeface="Noto Sans"/>
              </a:rPr>
              <a:t>le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választja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méhnyálkahártyát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27"/>
          <p:cNvSpPr txBox="1"/>
          <p:nvPr/>
        </p:nvSpPr>
        <p:spPr>
          <a:xfrm>
            <a:off x="9681223" y="3410964"/>
            <a:ext cx="6671998" cy="186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2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hu-HU" sz="2499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6-14.nap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lnSpc>
                <a:spcPct val="162024"/>
              </a:lnSpc>
              <a:buSzPts val="2499"/>
            </a:pP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A test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felkészül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ovulációra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. A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petesejt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érik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méhnyálkahártya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újjáépül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27"/>
          <p:cNvSpPr txBox="1"/>
          <p:nvPr/>
        </p:nvSpPr>
        <p:spPr>
          <a:xfrm>
            <a:off x="10389262" y="7005296"/>
            <a:ext cx="5255920" cy="186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62024"/>
              </a:lnSpc>
              <a:buSzPts val="2499"/>
            </a:pPr>
            <a:r>
              <a:rPr lang="en-US" sz="2499" b="1" err="1">
                <a:latin typeface="Noto Sans"/>
                <a:ea typeface="Noto Sans"/>
                <a:cs typeface="Noto Sans"/>
                <a:sym typeface="Noto Sans"/>
              </a:rPr>
              <a:t>Körülbelül</a:t>
            </a:r>
            <a:r>
              <a:rPr lang="en-US" sz="2499" b="1">
                <a:latin typeface="Noto Sans"/>
                <a:ea typeface="Noto Sans"/>
                <a:cs typeface="Noto Sans"/>
                <a:sym typeface="Noto Sans"/>
              </a:rPr>
              <a:t> 14</a:t>
            </a:r>
            <a:r>
              <a:rPr lang="hu-HU" sz="2499" b="1">
                <a:latin typeface="Noto Sans"/>
                <a:ea typeface="Noto Sans"/>
                <a:cs typeface="Noto Sans"/>
                <a:sym typeface="Noto Sans"/>
              </a:rPr>
              <a:t>.napon</a:t>
            </a:r>
          </a:p>
          <a:p>
            <a:pPr lvl="0" algn="ctr">
              <a:lnSpc>
                <a:spcPct val="162024"/>
              </a:lnSpc>
              <a:buSzPts val="2499"/>
            </a:pP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Egy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érett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petesejt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szabadul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fel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petefészekből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27"/>
          <p:cNvSpPr txBox="1"/>
          <p:nvPr/>
        </p:nvSpPr>
        <p:spPr>
          <a:xfrm>
            <a:off x="1275798" y="6835835"/>
            <a:ext cx="7903615" cy="3115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2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hu-HU" sz="2499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15-28.nap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lnSpc>
                <a:spcPct val="162024"/>
              </a:lnSpc>
              <a:buSzPts val="2499"/>
            </a:pP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Az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üres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tüsző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progeszteront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bocsát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ki,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hogy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megvastagodjon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méhnyálkahártya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. Ha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nem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következik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be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terhesség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, a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hormonok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szintje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csökken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ciklus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újrakezdődik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27"/>
          <p:cNvSpPr txBox="1"/>
          <p:nvPr/>
        </p:nvSpPr>
        <p:spPr>
          <a:xfrm>
            <a:off x="8434393" y="877647"/>
            <a:ext cx="9018592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pt-BR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BIOLÓGIA ALAPJAI ÉS A MENSTRUÁCIÓS CIKLUS</a:t>
            </a:r>
            <a:endParaRPr lang="pt-BR"/>
          </a:p>
        </p:txBody>
      </p:sp>
      <p:sp>
        <p:nvSpPr>
          <p:cNvPr id="2" name="Google Shape;523;p27">
            <a:extLst>
              <a:ext uri="{FF2B5EF4-FFF2-40B4-BE49-F238E27FC236}">
                <a16:creationId xmlns:a16="http://schemas.microsoft.com/office/drawing/2014/main" id="{55123F91-6B0E-608F-FAE1-8F031596F128}"/>
              </a:ext>
            </a:extLst>
          </p:cNvPr>
          <p:cNvSpPr txBox="1"/>
          <p:nvPr/>
        </p:nvSpPr>
        <p:spPr>
          <a:xfrm>
            <a:off x="10497438" y="2614954"/>
            <a:ext cx="4549650" cy="46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ctr">
              <a:lnSpc>
                <a:spcPct val="140014"/>
              </a:lnSpc>
              <a:buSzPts val="2799"/>
            </a:pPr>
            <a:r>
              <a:rPr lang="hu-HU" sz="2799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oto Sans Osage"/>
              </a:rPr>
              <a:t>Follikuláris</a:t>
            </a:r>
            <a:r>
              <a:rPr lang="en-US" sz="2799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oto Sans Osage"/>
              </a:rPr>
              <a:t> </a:t>
            </a:r>
            <a:r>
              <a:rPr lang="en-US" sz="2799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oto Sans Osage"/>
              </a:rPr>
              <a:t>fázis</a:t>
            </a:r>
            <a:r>
              <a:rPr lang="hu-HU" sz="2799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oto Sans Osage"/>
              </a:rPr>
              <a:t> (tüszőérés)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4" name="Google Shape;544;p28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545" name="Google Shape;545;p28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FE2E9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546" name="Google Shape;546;p28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</a:t>
              </a:r>
              <a:r>
                <a:rPr lang="pt-BR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3. A menstruációs ciklus – A menstruációs hormonok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7" name="Google Shape;547;p28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548" name="Google Shape;548;p28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9" name="Google Shape;549;p28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550" name="Google Shape;550;p28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551" name="Google Shape;551;p28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2" name="Google Shape;552;p28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553" name="Google Shape;553;p28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554" name="Google Shape;554;p28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8"/>
          <p:cNvSpPr txBox="1"/>
          <p:nvPr/>
        </p:nvSpPr>
        <p:spPr>
          <a:xfrm>
            <a:off x="8434393" y="877647"/>
            <a:ext cx="9018592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pt-BR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BIOLÓGIA ALAPJAI ÉS A MENSTRUÁCIÓS CIKLUS</a:t>
            </a:r>
            <a:endParaRPr lang="pt-BR"/>
          </a:p>
        </p:txBody>
      </p:sp>
      <p:sp>
        <p:nvSpPr>
          <p:cNvPr id="556" name="Google Shape;556;p28"/>
          <p:cNvSpPr txBox="1"/>
          <p:nvPr/>
        </p:nvSpPr>
        <p:spPr>
          <a:xfrm>
            <a:off x="1583730" y="2731395"/>
            <a:ext cx="10344900" cy="650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52" lvl="1" indent="-280676">
              <a:lnSpc>
                <a:spcPct val="150000"/>
              </a:lnSpc>
              <a:buSzPts val="2600"/>
              <a:buFont typeface="Arial"/>
              <a:buChar char="•"/>
            </a:pP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Ösztrogén</a:t>
            </a:r>
            <a:endParaRPr lang="hu-HU" sz="2600" b="1">
              <a:latin typeface="Noto Sans"/>
              <a:ea typeface="Noto Sans"/>
              <a:cs typeface="Noto Sans"/>
              <a:sym typeface="Noto Sans"/>
            </a:endParaRPr>
          </a:p>
          <a:p>
            <a:pPr marL="623576" lvl="8" indent="-342900">
              <a:lnSpc>
                <a:spcPct val="150000"/>
              </a:lnSpc>
              <a:buSzPts val="2600"/>
              <a:buFont typeface="Courier New" panose="02070309020205020404" pitchFamily="49" charset="0"/>
              <a:buChar char="o"/>
            </a:pP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Segít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méhnyálkahártya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felépítésében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serkenti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petesejt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fejlődését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0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61352" marR="0" lvl="1" indent="-28067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 i="0" u="none" strike="noStrike" cap="none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Proges</a:t>
            </a:r>
            <a:r>
              <a:rPr lang="hu-HU" sz="26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z</a:t>
            </a:r>
            <a:r>
              <a:rPr lang="en-US" sz="2600" b="1" i="0" u="none" strike="noStrike" cap="none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teron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46" lvl="3" indent="-345449">
              <a:lnSpc>
                <a:spcPct val="150000"/>
              </a:lnSpc>
              <a:buSzPts val="2400"/>
              <a:buFont typeface="Arial"/>
              <a:buChar char="⚬"/>
            </a:pP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Felkészíti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méhet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esetleges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terhességre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megvastagítva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méhnyálkahártyát</a:t>
            </a:r>
            <a:r>
              <a:rPr lang="en-US" sz="2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61352" lvl="1" indent="-280676">
              <a:lnSpc>
                <a:spcPct val="150000"/>
              </a:lnSpc>
              <a:buSzPts val="2600"/>
              <a:buFont typeface="Arial"/>
              <a:buChar char="•"/>
            </a:pP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Luteinizáló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hormon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(LH):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46" lvl="2" indent="-345449">
              <a:lnSpc>
                <a:spcPct val="150000"/>
              </a:lnSpc>
              <a:buSzPts val="2400"/>
              <a:buFont typeface="Arial"/>
              <a:buChar char="⚬"/>
            </a:pP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Elindítja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ovulációt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felszabadítva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érett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petesejtet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petefészekből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0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61352" lvl="1" indent="-280676">
              <a:lnSpc>
                <a:spcPct val="150000"/>
              </a:lnSpc>
              <a:buSzPts val="2600"/>
              <a:buFont typeface="Arial"/>
              <a:buChar char="•"/>
            </a:pP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Follikulusz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stimuláló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hormon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(FSH):</a:t>
            </a:r>
            <a:endParaRPr lang="hu-HU" sz="2600" b="1">
              <a:latin typeface="Noto Sans"/>
              <a:ea typeface="Noto Sans"/>
              <a:cs typeface="Noto Sans"/>
              <a:sym typeface="Noto Sans"/>
            </a:endParaRPr>
          </a:p>
          <a:p>
            <a:pPr marL="623576" lvl="2" indent="-342900">
              <a:lnSpc>
                <a:spcPct val="150000"/>
              </a:lnSpc>
              <a:buSzPts val="2600"/>
              <a:buFont typeface="Courier New" panose="02070309020205020404" pitchFamily="49" charset="0"/>
              <a:buChar char="o"/>
            </a:pP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Segít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petesejtnek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ovuláció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előtt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tüszőben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megérni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8"/>
          <p:cNvSpPr txBox="1"/>
          <p:nvPr/>
        </p:nvSpPr>
        <p:spPr>
          <a:xfrm>
            <a:off x="13001761" y="4465770"/>
            <a:ext cx="3702509" cy="278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64000"/>
              </a:lnSpc>
              <a:buSzPts val="2700"/>
            </a:pPr>
            <a:r>
              <a:rPr lang="hu-HU" sz="2700" b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Együttműködnek a havi menstruációs ciklus szabályozásában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8" name="Google Shape;558;p28"/>
          <p:cNvCxnSpPr/>
          <p:nvPr/>
        </p:nvCxnSpPr>
        <p:spPr>
          <a:xfrm>
            <a:off x="12465203" y="3057783"/>
            <a:ext cx="0" cy="5722620"/>
          </a:xfrm>
          <a:prstGeom prst="straightConnector1">
            <a:avLst/>
          </a:prstGeom>
          <a:noFill/>
          <a:ln w="28575" cap="flat" cmpd="sng">
            <a:solidFill>
              <a:srgbClr val="5B3C8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Google Shape;563;g371bae05de9_0_0"/>
          <p:cNvGrpSpPr/>
          <p:nvPr/>
        </p:nvGrpSpPr>
        <p:grpSpPr>
          <a:xfrm>
            <a:off x="-410828" y="1099366"/>
            <a:ext cx="19109709" cy="1268247"/>
            <a:chOff x="0" y="-52866"/>
            <a:chExt cx="4665001" cy="309600"/>
          </a:xfrm>
        </p:grpSpPr>
        <p:sp>
          <p:nvSpPr>
            <p:cNvPr id="564" name="Google Shape;564;g371bae05de9_0_0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7C7BF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565" name="Google Shape;565;g371bae05de9_0_0"/>
            <p:cNvSpPr txBox="1"/>
            <p:nvPr/>
          </p:nvSpPr>
          <p:spPr>
            <a:xfrm>
              <a:off x="1" y="-52866"/>
              <a:ext cx="4665000" cy="3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hu-HU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			</a:t>
              </a:r>
              <a:r>
                <a:rPr lang="pt-BR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BIOLÓGIA ALAPJAI ÉS A MENSTRUÁCIÓS CIKLUS</a:t>
              </a:r>
              <a:r>
                <a:rPr lang="hu-HU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		</a:t>
              </a:r>
              <a:endParaRPr sz="3200" b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  <p:grpSp>
        <p:nvGrpSpPr>
          <p:cNvPr id="566" name="Google Shape;566;g371bae05de9_0_0"/>
          <p:cNvGrpSpPr/>
          <p:nvPr/>
        </p:nvGrpSpPr>
        <p:grpSpPr>
          <a:xfrm>
            <a:off x="459184" y="473737"/>
            <a:ext cx="17828815" cy="9711512"/>
            <a:chOff x="0" y="0"/>
            <a:chExt cx="23771753" cy="12948683"/>
          </a:xfrm>
        </p:grpSpPr>
        <p:sp>
          <p:nvSpPr>
            <p:cNvPr id="567" name="Google Shape;567;g371bae05de9_0_0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8" name="Google Shape;568;g371bae05de9_0_0"/>
            <p:cNvGrpSpPr/>
            <p:nvPr/>
          </p:nvGrpSpPr>
          <p:grpSpPr>
            <a:xfrm>
              <a:off x="22400155" y="10229877"/>
              <a:ext cx="1371598" cy="2718805"/>
              <a:chOff x="0" y="-200025"/>
              <a:chExt cx="270933" cy="537048"/>
            </a:xfrm>
          </p:grpSpPr>
          <p:sp>
            <p:nvSpPr>
              <p:cNvPr id="569" name="Google Shape;569;g371bae05de9_0_0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570" name="Google Shape;570;g371bae05de9_0_0"/>
              <p:cNvSpPr txBox="1"/>
              <p:nvPr/>
            </p:nvSpPr>
            <p:spPr>
              <a:xfrm>
                <a:off x="0" y="-200025"/>
                <a:ext cx="270900" cy="53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1" name="Google Shape;571;g371bae05de9_0_0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572" name="Google Shape;572;g371bae05de9_0_0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573" name="Google Shape;573;g371bae05de9_0_0"/>
          <p:cNvSpPr/>
          <p:nvPr/>
        </p:nvSpPr>
        <p:spPr>
          <a:xfrm>
            <a:off x="2939187" y="2144645"/>
            <a:ext cx="4037423" cy="3613285"/>
          </a:xfrm>
          <a:custGeom>
            <a:avLst/>
            <a:gdLst/>
            <a:ahLst/>
            <a:cxnLst/>
            <a:rect l="l" t="t" r="r" b="b"/>
            <a:pathLst>
              <a:path w="4037423" h="3613285" extrusionOk="0">
                <a:moveTo>
                  <a:pt x="0" y="0"/>
                </a:moveTo>
                <a:lnTo>
                  <a:pt x="4037423" y="0"/>
                </a:lnTo>
                <a:lnTo>
                  <a:pt x="4037423" y="3613285"/>
                </a:lnTo>
                <a:lnTo>
                  <a:pt x="0" y="3613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28629" r="-25399" b="-33868"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574" name="Google Shape;574;g371bae05de9_0_0"/>
          <p:cNvSpPr txBox="1"/>
          <p:nvPr/>
        </p:nvSpPr>
        <p:spPr>
          <a:xfrm>
            <a:off x="1275798" y="1220674"/>
            <a:ext cx="6117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g371bae05de9_0_0"/>
          <p:cNvSpPr/>
          <p:nvPr/>
        </p:nvSpPr>
        <p:spPr>
          <a:xfrm rot="3490605">
            <a:off x="5361226" y="1577628"/>
            <a:ext cx="8022331" cy="7745196"/>
          </a:xfrm>
          <a:custGeom>
            <a:avLst/>
            <a:gdLst/>
            <a:ahLst/>
            <a:cxnLst/>
            <a:rect l="l" t="t" r="r" b="b"/>
            <a:pathLst>
              <a:path w="8019299" h="7742269" extrusionOk="0">
                <a:moveTo>
                  <a:pt x="0" y="0"/>
                </a:moveTo>
                <a:lnTo>
                  <a:pt x="8019298" y="0"/>
                </a:lnTo>
                <a:lnTo>
                  <a:pt x="8019298" y="7742268"/>
                </a:lnTo>
                <a:lnTo>
                  <a:pt x="0" y="77422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576" name="Google Shape;576;g371bae05de9_0_0"/>
          <p:cNvSpPr txBox="1"/>
          <p:nvPr/>
        </p:nvSpPr>
        <p:spPr>
          <a:xfrm>
            <a:off x="5794796" y="3686558"/>
            <a:ext cx="7353000" cy="521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3000"/>
              </a:lnSpc>
              <a:buSzPts val="6000"/>
            </a:pPr>
            <a:r>
              <a:rPr lang="en-US" sz="5100" b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Ha a </a:t>
            </a:r>
            <a:r>
              <a:rPr lang="en-US" sz="5100" b="1" err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5100" b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5100" b="1" err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ciklus</a:t>
            </a:r>
            <a:r>
              <a:rPr lang="en-US" sz="5100" b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5100" b="1" err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szakaszai</a:t>
            </a:r>
            <a:r>
              <a:rPr lang="en-US" sz="5100" b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5100" b="1" err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egy</a:t>
            </a:r>
            <a:r>
              <a:rPr lang="en-US" sz="5100" b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5100" b="1" err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évszakok</a:t>
            </a:r>
            <a:r>
              <a:rPr lang="en-US" sz="5100" b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5100" b="1" err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lennének</a:t>
            </a:r>
            <a:r>
              <a:rPr lang="en-US" sz="5100" b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5100" b="1" err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melyek</a:t>
            </a:r>
            <a:r>
              <a:rPr lang="en-US" sz="5100" b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5100" b="1" err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lennének</a:t>
            </a:r>
            <a:r>
              <a:rPr lang="en-US" sz="5100" b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5100" b="1" err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azok</a:t>
            </a:r>
            <a:r>
              <a:rPr lang="en-US" sz="5100" b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?</a:t>
            </a:r>
            <a:endParaRPr sz="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g371bae05de9_0_0"/>
          <p:cNvSpPr txBox="1"/>
          <p:nvPr/>
        </p:nvSpPr>
        <p:spPr>
          <a:xfrm>
            <a:off x="8434393" y="877647"/>
            <a:ext cx="9018600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pt-BR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BIOLÓGIA ALAPJAI ÉS A MENSTRUÁCIÓS CIKLUS</a:t>
            </a:r>
            <a:endParaRPr 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29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583" name="Google Shape;583;p29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FE2E9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584" name="Google Shape;584;p29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3. A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menstruációs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ciklus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, mint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az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év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négy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évszaka</a:t>
              </a:r>
              <a:endParaRPr sz="1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5" name="Google Shape;585;p29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586" name="Google Shape;586;p29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7" name="Google Shape;587;p29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588" name="Google Shape;588;p29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589" name="Google Shape;589;p29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0" name="Google Shape;590;p29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591" name="Google Shape;591;p29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592" name="Google Shape;592;p29"/>
          <p:cNvSpPr/>
          <p:nvPr/>
        </p:nvSpPr>
        <p:spPr>
          <a:xfrm rot="1372741">
            <a:off x="15000356" y="1587161"/>
            <a:ext cx="2258944" cy="2090051"/>
          </a:xfrm>
          <a:custGeom>
            <a:avLst/>
            <a:gdLst/>
            <a:ahLst/>
            <a:cxnLst/>
            <a:rect l="l" t="t" r="r" b="b"/>
            <a:pathLst>
              <a:path w="2258944" h="2090051" extrusionOk="0">
                <a:moveTo>
                  <a:pt x="0" y="0"/>
                </a:moveTo>
                <a:lnTo>
                  <a:pt x="2258944" y="0"/>
                </a:lnTo>
                <a:lnTo>
                  <a:pt x="2258944" y="2090050"/>
                </a:lnTo>
                <a:lnTo>
                  <a:pt x="0" y="2090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593" name="Google Shape;593;p29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9"/>
          <p:cNvSpPr txBox="1"/>
          <p:nvPr/>
        </p:nvSpPr>
        <p:spPr>
          <a:xfrm>
            <a:off x="8434393" y="877647"/>
            <a:ext cx="9018592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pt-BR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BIOLÓGIA ALAPJAI ÉS A MENSTRUÁCIÓS CIKLUS</a:t>
            </a:r>
            <a:endParaRPr lang="pt-BR"/>
          </a:p>
        </p:txBody>
      </p:sp>
      <p:grpSp>
        <p:nvGrpSpPr>
          <p:cNvPr id="595" name="Google Shape;595;p29"/>
          <p:cNvGrpSpPr/>
          <p:nvPr/>
        </p:nvGrpSpPr>
        <p:grpSpPr>
          <a:xfrm>
            <a:off x="1438842" y="2945244"/>
            <a:ext cx="15361274" cy="6382645"/>
            <a:chOff x="0" y="-38100"/>
            <a:chExt cx="3749952" cy="1558114"/>
          </a:xfrm>
        </p:grpSpPr>
        <p:sp>
          <p:nvSpPr>
            <p:cNvPr id="596" name="Google Shape;596;p29"/>
            <p:cNvSpPr/>
            <p:nvPr/>
          </p:nvSpPr>
          <p:spPr>
            <a:xfrm>
              <a:off x="0" y="0"/>
              <a:ext cx="3749952" cy="1520014"/>
            </a:xfrm>
            <a:custGeom>
              <a:avLst/>
              <a:gdLst/>
              <a:ahLst/>
              <a:cxnLst/>
              <a:rect l="l" t="t" r="r" b="b"/>
              <a:pathLst>
                <a:path w="3749952" h="1520014" extrusionOk="0">
                  <a:moveTo>
                    <a:pt x="10080" y="0"/>
                  </a:moveTo>
                  <a:lnTo>
                    <a:pt x="3739872" y="0"/>
                  </a:lnTo>
                  <a:cubicBezTo>
                    <a:pt x="3745439" y="0"/>
                    <a:pt x="3749952" y="4513"/>
                    <a:pt x="3749952" y="10080"/>
                  </a:cubicBezTo>
                  <a:lnTo>
                    <a:pt x="3749952" y="1509934"/>
                  </a:lnTo>
                  <a:cubicBezTo>
                    <a:pt x="3749952" y="1515501"/>
                    <a:pt x="3745439" y="1520014"/>
                    <a:pt x="3739872" y="1520014"/>
                  </a:cubicBezTo>
                  <a:lnTo>
                    <a:pt x="10080" y="1520014"/>
                  </a:lnTo>
                  <a:cubicBezTo>
                    <a:pt x="4513" y="1520014"/>
                    <a:pt x="0" y="1515501"/>
                    <a:pt x="0" y="1509934"/>
                  </a:cubicBezTo>
                  <a:lnTo>
                    <a:pt x="0" y="10080"/>
                  </a:lnTo>
                  <a:cubicBezTo>
                    <a:pt x="0" y="4513"/>
                    <a:pt x="4513" y="0"/>
                    <a:pt x="10080" y="0"/>
                  </a:cubicBezTo>
                  <a:close/>
                </a:path>
              </a:pathLst>
            </a:custGeom>
            <a:solidFill>
              <a:srgbClr val="83BCC4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9"/>
            <p:cNvSpPr txBox="1"/>
            <p:nvPr/>
          </p:nvSpPr>
          <p:spPr>
            <a:xfrm>
              <a:off x="0" y="-38100"/>
              <a:ext cx="3749952" cy="1558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8" name="Google Shape;598;p29"/>
          <p:cNvGrpSpPr/>
          <p:nvPr/>
        </p:nvGrpSpPr>
        <p:grpSpPr>
          <a:xfrm>
            <a:off x="1779694" y="5218974"/>
            <a:ext cx="6989138" cy="3505393"/>
            <a:chOff x="0" y="0"/>
            <a:chExt cx="1706169" cy="855727"/>
          </a:xfrm>
        </p:grpSpPr>
        <p:sp>
          <p:nvSpPr>
            <p:cNvPr id="599" name="Google Shape;599;p29"/>
            <p:cNvSpPr/>
            <p:nvPr/>
          </p:nvSpPr>
          <p:spPr>
            <a:xfrm>
              <a:off x="0" y="0"/>
              <a:ext cx="1706169" cy="781561"/>
            </a:xfrm>
            <a:custGeom>
              <a:avLst/>
              <a:gdLst/>
              <a:ahLst/>
              <a:cxnLst/>
              <a:rect l="l" t="t" r="r" b="b"/>
              <a:pathLst>
                <a:path w="1706169" h="781561" extrusionOk="0">
                  <a:moveTo>
                    <a:pt x="0" y="0"/>
                  </a:moveTo>
                  <a:lnTo>
                    <a:pt x="1706169" y="0"/>
                  </a:lnTo>
                  <a:lnTo>
                    <a:pt x="1706169" y="781561"/>
                  </a:lnTo>
                  <a:lnTo>
                    <a:pt x="0" y="7815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600" name="Google Shape;600;p29"/>
            <p:cNvSpPr txBox="1"/>
            <p:nvPr/>
          </p:nvSpPr>
          <p:spPr>
            <a:xfrm>
              <a:off x="37" y="16927"/>
              <a:ext cx="1706100" cy="8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561352" lvl="1" indent="-280676">
                <a:lnSpc>
                  <a:spcPct val="115000"/>
                </a:lnSpc>
                <a:buSzPts val="2600"/>
                <a:buFont typeface="Arial"/>
                <a:buChar char="•"/>
              </a:pPr>
              <a:r>
                <a:rPr lang="en-US" sz="2600" b="1">
                  <a:latin typeface="Noto Sans"/>
                  <a:ea typeface="Noto Sans"/>
                  <a:cs typeface="Noto Sans"/>
                  <a:sym typeface="Noto Sans"/>
                </a:rPr>
                <a:t>Mi </a:t>
              </a:r>
              <a:r>
                <a:rPr lang="en-US" sz="2600" b="1" err="1">
                  <a:latin typeface="Noto Sans"/>
                  <a:ea typeface="Noto Sans"/>
                  <a:cs typeface="Noto Sans"/>
                  <a:sym typeface="Noto Sans"/>
                </a:rPr>
                <a:t>történik</a:t>
              </a:r>
              <a:r>
                <a:rPr lang="en-US" sz="2600" b="1">
                  <a:latin typeface="Noto Sans"/>
                  <a:ea typeface="Noto Sans"/>
                  <a:cs typeface="Noto Sans"/>
                  <a:sym typeface="Noto Sans"/>
                </a:rPr>
                <a:t>?</a:t>
              </a:r>
              <a:endParaRPr lang="hu-HU" sz="2600" b="1"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623576" lvl="2" indent="-342900">
                <a:lnSpc>
                  <a:spcPct val="115000"/>
                </a:lnSpc>
                <a:buSzPts val="2600"/>
                <a:buFont typeface="Courier New" panose="02070309020205020404" pitchFamily="49" charset="0"/>
                <a:buChar char="o"/>
              </a:pP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A test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eltávolítja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méhnyálkahártyát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,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és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megkezdődik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menstruáció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.</a:t>
              </a:r>
              <a:endParaRPr sz="2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561352" marR="0" lvl="1" indent="-280676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Char char="•"/>
              </a:pPr>
              <a:r>
                <a:rPr lang="en-US" sz="2600" b="1" i="0" u="none" strike="noStrike" cap="none" err="1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Hormon</a:t>
              </a:r>
              <a:r>
                <a:rPr lang="hu-HU" sz="2600" b="1" i="0" u="none" strike="noStrike" cap="none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ok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036346" lvl="2" indent="-345449">
                <a:lnSpc>
                  <a:spcPct val="115000"/>
                </a:lnSpc>
                <a:buSzPts val="2400"/>
                <a:buFont typeface="Arial"/>
                <a:buChar char="⚬"/>
              </a:pP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Az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ösztrogén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és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progeszteron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szint</a:t>
              </a:r>
              <a:r>
                <a:rPr lang="hu-HU" sz="2400" err="1">
                  <a:latin typeface="Noto Sans"/>
                  <a:ea typeface="Noto Sans"/>
                  <a:cs typeface="Noto Sans"/>
                  <a:sym typeface="Noto Sans"/>
                </a:rPr>
                <a:t>ed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legalacsonyabb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1" name="Google Shape;601;p29"/>
          <p:cNvGrpSpPr/>
          <p:nvPr/>
        </p:nvGrpSpPr>
        <p:grpSpPr>
          <a:xfrm>
            <a:off x="2050325" y="2664914"/>
            <a:ext cx="3692896" cy="650216"/>
            <a:chOff x="0" y="0"/>
            <a:chExt cx="901500" cy="158729"/>
          </a:xfrm>
        </p:grpSpPr>
        <p:sp>
          <p:nvSpPr>
            <p:cNvPr id="602" name="Google Shape;602;p29"/>
            <p:cNvSpPr/>
            <p:nvPr/>
          </p:nvSpPr>
          <p:spPr>
            <a:xfrm>
              <a:off x="0" y="0"/>
              <a:ext cx="901471" cy="158729"/>
            </a:xfrm>
            <a:custGeom>
              <a:avLst/>
              <a:gdLst/>
              <a:ahLst/>
              <a:cxnLst/>
              <a:rect l="l" t="t" r="r" b="b"/>
              <a:pathLst>
                <a:path w="901471" h="158729" extrusionOk="0">
                  <a:moveTo>
                    <a:pt x="0" y="0"/>
                  </a:moveTo>
                  <a:lnTo>
                    <a:pt x="901471" y="0"/>
                  </a:lnTo>
                  <a:lnTo>
                    <a:pt x="901471" y="158729"/>
                  </a:lnTo>
                  <a:lnTo>
                    <a:pt x="0" y="158729"/>
                  </a:lnTo>
                  <a:close/>
                </a:path>
              </a:pathLst>
            </a:custGeom>
            <a:solidFill>
              <a:srgbClr val="83BCC4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603" name="Google Shape;603;p29"/>
            <p:cNvSpPr txBox="1"/>
            <p:nvPr/>
          </p:nvSpPr>
          <p:spPr>
            <a:xfrm>
              <a:off x="0" y="3"/>
              <a:ext cx="9015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 algn="ctr">
                <a:lnSpc>
                  <a:spcPct val="140000"/>
                </a:lnSpc>
                <a:buSzPts val="2900"/>
              </a:pPr>
              <a:r>
                <a:rPr lang="en-US" sz="2900" err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Menstruációs</a:t>
              </a:r>
              <a:r>
                <a:rPr lang="en-US" sz="29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 </a:t>
              </a:r>
              <a:r>
                <a:rPr lang="en-US" sz="2900" err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fázis</a:t>
              </a:r>
              <a:endParaRPr sz="1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604" name="Google Shape;604;p29"/>
          <p:cNvSpPr txBox="1"/>
          <p:nvPr/>
        </p:nvSpPr>
        <p:spPr>
          <a:xfrm>
            <a:off x="1473852" y="3629455"/>
            <a:ext cx="14879570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18173" lvl="1" indent="-259086">
              <a:lnSpc>
                <a:spcPct val="140000"/>
              </a:lnSpc>
              <a:buSzPts val="2400"/>
              <a:buFont typeface="Arial"/>
              <a:buChar char="•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Olyan, mint a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tél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–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pihenés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elmélkedés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megújulás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ideje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 Ebben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időszakban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méhnyálkahártya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leválik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energiaszint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általában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alacsonyabb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 Ez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időszak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amikor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testnek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extra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gondoskodásra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pihenésre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van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szüksége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5" name="Google Shape;605;p29"/>
          <p:cNvGrpSpPr/>
          <p:nvPr/>
        </p:nvGrpSpPr>
        <p:grpSpPr>
          <a:xfrm>
            <a:off x="8768832" y="5101915"/>
            <a:ext cx="7584881" cy="4057887"/>
            <a:chOff x="0" y="-28576"/>
            <a:chExt cx="1851600" cy="990600"/>
          </a:xfrm>
        </p:grpSpPr>
        <p:sp>
          <p:nvSpPr>
            <p:cNvPr id="606" name="Google Shape;606;p29"/>
            <p:cNvSpPr/>
            <p:nvPr/>
          </p:nvSpPr>
          <p:spPr>
            <a:xfrm>
              <a:off x="0" y="0"/>
              <a:ext cx="1851529" cy="933328"/>
            </a:xfrm>
            <a:custGeom>
              <a:avLst/>
              <a:gdLst/>
              <a:ahLst/>
              <a:cxnLst/>
              <a:rect l="l" t="t" r="r" b="b"/>
              <a:pathLst>
                <a:path w="1851529" h="933328" extrusionOk="0">
                  <a:moveTo>
                    <a:pt x="0" y="0"/>
                  </a:moveTo>
                  <a:lnTo>
                    <a:pt x="1851529" y="0"/>
                  </a:lnTo>
                  <a:lnTo>
                    <a:pt x="1851529" y="933328"/>
                  </a:lnTo>
                  <a:lnTo>
                    <a:pt x="0" y="9333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607" name="Google Shape;607;p29"/>
            <p:cNvSpPr txBox="1"/>
            <p:nvPr/>
          </p:nvSpPr>
          <p:spPr>
            <a:xfrm>
              <a:off x="0" y="-28576"/>
              <a:ext cx="1851600" cy="99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561352" marR="0" lvl="1" indent="-280676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Char char="•"/>
              </a:pPr>
              <a:r>
                <a:rPr lang="hu-HU" sz="2600" b="1" i="0" u="none" strike="noStrike" cap="none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Érzések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036346" lvl="2" indent="-345449">
                <a:lnSpc>
                  <a:spcPct val="115000"/>
                </a:lnSpc>
                <a:buSzPts val="2400"/>
                <a:buFont typeface="Arial"/>
                <a:buChar char="⚬"/>
              </a:pPr>
              <a:r>
                <a:rPr lang="hu-HU" sz="2400">
                  <a:latin typeface="Noto Sans"/>
                  <a:ea typeface="Noto Sans"/>
                  <a:cs typeface="Noto Sans"/>
                  <a:sym typeface="Noto Sans"/>
                </a:rPr>
                <a:t>Motiválatlan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,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fáradt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vagy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érzékenyebb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lehet</a:t>
              </a:r>
              <a:r>
                <a:rPr lang="hu-HU" sz="2400">
                  <a:latin typeface="Noto Sans"/>
                  <a:ea typeface="Noto Sans"/>
                  <a:cs typeface="Noto Sans"/>
                  <a:sym typeface="Noto Sans"/>
                </a:rPr>
                <a:t>sz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.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Normális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, ha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lassítani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és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megnyugodni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szeretn</a:t>
              </a:r>
              <a:r>
                <a:rPr lang="hu-HU" sz="2400">
                  <a:latin typeface="Noto Sans"/>
                  <a:ea typeface="Noto Sans"/>
                  <a:cs typeface="Noto Sans"/>
                  <a:sym typeface="Noto Sans"/>
                </a:rPr>
                <a:t>él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.</a:t>
              </a:r>
              <a:endParaRPr sz="2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561352" marR="0" lvl="1" indent="-280676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Char char="•"/>
              </a:pPr>
              <a:r>
                <a:rPr lang="en-US" sz="2600" b="1" i="0" u="none" strike="noStrike" cap="none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Energia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036346" lvl="2" indent="-345449">
                <a:lnSpc>
                  <a:spcPct val="115000"/>
                </a:lnSpc>
                <a:buSzPts val="2400"/>
                <a:buFont typeface="Arial"/>
                <a:buChar char="⚬"/>
              </a:pP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tél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nyugalmához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hasonlóan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az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energia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belülre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koncentrálódhat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,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és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szükségét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érezhet</a:t>
              </a:r>
              <a:r>
                <a:rPr lang="hu-HU" sz="2400" err="1">
                  <a:latin typeface="Noto Sans"/>
                  <a:ea typeface="Noto Sans"/>
                  <a:cs typeface="Noto Sans"/>
                  <a:sym typeface="Noto Sans"/>
                </a:rPr>
                <a:t>ed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annak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feltöltésére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8" name="Google Shape;608;p29"/>
          <p:cNvSpPr txBox="1"/>
          <p:nvPr/>
        </p:nvSpPr>
        <p:spPr>
          <a:xfrm>
            <a:off x="5873544" y="2614359"/>
            <a:ext cx="1856923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678A95"/>
                </a:solidFill>
                <a:latin typeface="Noto Sans"/>
                <a:ea typeface="Noto Sans"/>
                <a:cs typeface="Noto Sans"/>
                <a:sym typeface="Noto Sans"/>
              </a:rPr>
              <a:t>1-5</a:t>
            </a:r>
            <a:r>
              <a:rPr lang="hu-HU" sz="2800" b="1" i="0" u="none" strike="noStrike" cap="none">
                <a:solidFill>
                  <a:srgbClr val="678A95"/>
                </a:solidFill>
                <a:latin typeface="Noto Sans"/>
                <a:ea typeface="Noto Sans"/>
                <a:cs typeface="Noto Sans"/>
                <a:sym typeface="Noto Sans"/>
              </a:rPr>
              <a:t>.NAP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2"/>
          <p:cNvGrpSpPr/>
          <p:nvPr/>
        </p:nvGrpSpPr>
        <p:grpSpPr>
          <a:xfrm>
            <a:off x="459184" y="473737"/>
            <a:ext cx="17828816" cy="9813081"/>
            <a:chOff x="0" y="0"/>
            <a:chExt cx="23771755" cy="13084109"/>
          </a:xfrm>
        </p:grpSpPr>
        <p:sp>
          <p:nvSpPr>
            <p:cNvPr id="183" name="Google Shape;183;p2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" name="Google Shape;184;p2"/>
            <p:cNvGrpSpPr/>
            <p:nvPr/>
          </p:nvGrpSpPr>
          <p:grpSpPr>
            <a:xfrm>
              <a:off x="22400155" y="10365543"/>
              <a:ext cx="1371600" cy="2718566"/>
              <a:chOff x="0" y="-173227"/>
              <a:chExt cx="270933" cy="537000"/>
            </a:xfrm>
          </p:grpSpPr>
          <p:sp>
            <p:nvSpPr>
              <p:cNvPr id="185" name="Google Shape;185;p2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86" name="Google Shape;186;p2"/>
              <p:cNvSpPr txBox="1"/>
              <p:nvPr/>
            </p:nvSpPr>
            <p:spPr>
              <a:xfrm>
                <a:off x="0" y="-173227"/>
                <a:ext cx="270900" cy="53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7" name="Google Shape;187;p2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88" name="Google Shape;188;p2"/>
          <p:cNvSpPr txBox="1"/>
          <p:nvPr/>
        </p:nvSpPr>
        <p:spPr>
          <a:xfrm>
            <a:off x="1881150" y="3206488"/>
            <a:ext cx="14525700" cy="43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lvl="0" algn="ctr">
              <a:lnSpc>
                <a:spcPct val="164000"/>
              </a:lnSpc>
            </a:pPr>
            <a:r>
              <a:rPr lang="hu-HU" sz="2600" i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oto Sans Osage"/>
              </a:rPr>
              <a:t>Ezek a tartalmak az Erasmus+ program finanszírozásával, a „Menstruáció: képzés és fenntarthatóság” (MENSY) projekt keretében készültek. Az anyagok ingyenesen és szabadon felhasználhatók, és szükség szerint adaptálhatók, egyszerűsíthetők vagy szerkeszthetők. Kérjük, hogy hivatkozzon a projektre, elismerve azt a támogatást, amely lehetővé tette ezeknek az erőforrásoknak a kidolgozását. Előre is köszönjük, hogy felhasználja az anyagokat, és kiváló képzést kívánunk! </a:t>
            </a:r>
            <a:endParaRPr sz="2600" i="1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oto Sans Osag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3" name="Google Shape;613;p30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614" name="Google Shape;614;p30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FE2E9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615" name="Google Shape;615;p30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hu-HU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			</a:t>
              </a: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3. A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menstruációs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ciklus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,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mint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az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év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négy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évszaka</a:t>
              </a:r>
              <a:endParaRPr sz="1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6" name="Google Shape;616;p30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617" name="Google Shape;617;p30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8" name="Google Shape;618;p30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619" name="Google Shape;619;p30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620" name="Google Shape;620;p30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21" name="Google Shape;621;p30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622" name="Google Shape;622;p30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623" name="Google Shape;623;p30"/>
          <p:cNvSpPr/>
          <p:nvPr/>
        </p:nvSpPr>
        <p:spPr>
          <a:xfrm rot="1372741">
            <a:off x="15000356" y="1587161"/>
            <a:ext cx="2258944" cy="2090051"/>
          </a:xfrm>
          <a:custGeom>
            <a:avLst/>
            <a:gdLst/>
            <a:ahLst/>
            <a:cxnLst/>
            <a:rect l="l" t="t" r="r" b="b"/>
            <a:pathLst>
              <a:path w="2258944" h="2090051" extrusionOk="0">
                <a:moveTo>
                  <a:pt x="0" y="0"/>
                </a:moveTo>
                <a:lnTo>
                  <a:pt x="2258944" y="0"/>
                </a:lnTo>
                <a:lnTo>
                  <a:pt x="2258944" y="2090050"/>
                </a:lnTo>
                <a:lnTo>
                  <a:pt x="0" y="2090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624" name="Google Shape;624;p30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30"/>
          <p:cNvSpPr txBox="1"/>
          <p:nvPr/>
        </p:nvSpPr>
        <p:spPr>
          <a:xfrm>
            <a:off x="8434393" y="877647"/>
            <a:ext cx="9018592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pt-BR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BIOLÓGIA ALAPJAI ÉS A MENSTRUÁCIÓS CIKLUS</a:t>
            </a:r>
            <a:endParaRPr lang="pt-BR"/>
          </a:p>
        </p:txBody>
      </p:sp>
      <p:grpSp>
        <p:nvGrpSpPr>
          <p:cNvPr id="626" name="Google Shape;626;p30"/>
          <p:cNvGrpSpPr/>
          <p:nvPr/>
        </p:nvGrpSpPr>
        <p:grpSpPr>
          <a:xfrm>
            <a:off x="1463363" y="2875655"/>
            <a:ext cx="15361274" cy="6382645"/>
            <a:chOff x="0" y="-38100"/>
            <a:chExt cx="3749952" cy="1558114"/>
          </a:xfrm>
        </p:grpSpPr>
        <p:sp>
          <p:nvSpPr>
            <p:cNvPr id="627" name="Google Shape;627;p30"/>
            <p:cNvSpPr/>
            <p:nvPr/>
          </p:nvSpPr>
          <p:spPr>
            <a:xfrm>
              <a:off x="0" y="0"/>
              <a:ext cx="3749952" cy="1520014"/>
            </a:xfrm>
            <a:custGeom>
              <a:avLst/>
              <a:gdLst/>
              <a:ahLst/>
              <a:cxnLst/>
              <a:rect l="l" t="t" r="r" b="b"/>
              <a:pathLst>
                <a:path w="3749952" h="1520014" extrusionOk="0">
                  <a:moveTo>
                    <a:pt x="10080" y="0"/>
                  </a:moveTo>
                  <a:lnTo>
                    <a:pt x="3739872" y="0"/>
                  </a:lnTo>
                  <a:cubicBezTo>
                    <a:pt x="3745439" y="0"/>
                    <a:pt x="3749952" y="4513"/>
                    <a:pt x="3749952" y="10080"/>
                  </a:cubicBezTo>
                  <a:lnTo>
                    <a:pt x="3749952" y="1509934"/>
                  </a:lnTo>
                  <a:cubicBezTo>
                    <a:pt x="3749952" y="1515501"/>
                    <a:pt x="3745439" y="1520014"/>
                    <a:pt x="3739872" y="1520014"/>
                  </a:cubicBezTo>
                  <a:lnTo>
                    <a:pt x="10080" y="1520014"/>
                  </a:lnTo>
                  <a:cubicBezTo>
                    <a:pt x="4513" y="1520014"/>
                    <a:pt x="0" y="1515501"/>
                    <a:pt x="0" y="1509934"/>
                  </a:cubicBezTo>
                  <a:lnTo>
                    <a:pt x="0" y="10080"/>
                  </a:lnTo>
                  <a:cubicBezTo>
                    <a:pt x="0" y="4513"/>
                    <a:pt x="4513" y="0"/>
                    <a:pt x="10080" y="0"/>
                  </a:cubicBezTo>
                  <a:close/>
                </a:path>
              </a:pathLst>
            </a:custGeom>
            <a:solidFill>
              <a:srgbClr val="83BCC4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0"/>
            <p:cNvSpPr txBox="1"/>
            <p:nvPr/>
          </p:nvSpPr>
          <p:spPr>
            <a:xfrm>
              <a:off x="0" y="-38100"/>
              <a:ext cx="3749952" cy="1558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9" name="Google Shape;629;p30"/>
          <p:cNvGrpSpPr/>
          <p:nvPr/>
        </p:nvGrpSpPr>
        <p:grpSpPr>
          <a:xfrm>
            <a:off x="1887482" y="4264196"/>
            <a:ext cx="6989138" cy="3638287"/>
            <a:chOff x="0" y="-57150"/>
            <a:chExt cx="1706169" cy="888169"/>
          </a:xfrm>
        </p:grpSpPr>
        <p:sp>
          <p:nvSpPr>
            <p:cNvPr id="630" name="Google Shape;630;p30"/>
            <p:cNvSpPr/>
            <p:nvPr/>
          </p:nvSpPr>
          <p:spPr>
            <a:xfrm>
              <a:off x="0" y="0"/>
              <a:ext cx="1706169" cy="831019"/>
            </a:xfrm>
            <a:custGeom>
              <a:avLst/>
              <a:gdLst/>
              <a:ahLst/>
              <a:cxnLst/>
              <a:rect l="l" t="t" r="r" b="b"/>
              <a:pathLst>
                <a:path w="1706169" h="831019" extrusionOk="0">
                  <a:moveTo>
                    <a:pt x="0" y="0"/>
                  </a:moveTo>
                  <a:lnTo>
                    <a:pt x="1706169" y="0"/>
                  </a:lnTo>
                  <a:lnTo>
                    <a:pt x="1706169" y="831019"/>
                  </a:lnTo>
                  <a:lnTo>
                    <a:pt x="0" y="83101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631" name="Google Shape;631;p30"/>
            <p:cNvSpPr txBox="1"/>
            <p:nvPr/>
          </p:nvSpPr>
          <p:spPr>
            <a:xfrm>
              <a:off x="0" y="-57150"/>
              <a:ext cx="1706169" cy="8881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561352" lvl="1" indent="-280676">
                <a:lnSpc>
                  <a:spcPct val="140000"/>
                </a:lnSpc>
                <a:buSzPts val="2600"/>
                <a:buFont typeface="Arial"/>
                <a:buChar char="•"/>
              </a:pPr>
              <a:r>
                <a:rPr lang="en-US" sz="2600" b="1" err="1">
                  <a:latin typeface="Noto Sans"/>
                  <a:ea typeface="Noto Sans"/>
                  <a:cs typeface="Noto Sans"/>
                  <a:sym typeface="Noto Sans"/>
                </a:rPr>
                <a:t>Vasban</a:t>
              </a:r>
              <a:r>
                <a:rPr lang="en-US" sz="2600" b="1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b="1" err="1">
                  <a:latin typeface="Noto Sans"/>
                  <a:ea typeface="Noto Sans"/>
                  <a:cs typeface="Noto Sans"/>
                  <a:sym typeface="Noto Sans"/>
                </a:rPr>
                <a:t>gazdag</a:t>
              </a:r>
              <a:r>
                <a:rPr lang="en-US" sz="2600" b="1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b="1" err="1">
                  <a:latin typeface="Noto Sans"/>
                  <a:ea typeface="Noto Sans"/>
                  <a:cs typeface="Noto Sans"/>
                  <a:sym typeface="Noto Sans"/>
                </a:rPr>
                <a:t>ételek</a:t>
              </a:r>
              <a:endParaRPr lang="hu-HU" sz="2600" b="1"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623576" lvl="2" indent="-342900">
                <a:lnSpc>
                  <a:spcPct val="140000"/>
                </a:lnSpc>
                <a:buSzPts val="2600"/>
                <a:buFont typeface="Courier New" panose="02070309020205020404" pitchFamily="49" charset="0"/>
                <a:buChar char="o"/>
              </a:pP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menstruáció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alatt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vasveszteség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következik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be,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ezért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fontos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pótolni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ezt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mennyiséget</a:t>
              </a:r>
              <a:endParaRPr sz="2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561352" lvl="1" indent="-280676">
                <a:lnSpc>
                  <a:spcPct val="140000"/>
                </a:lnSpc>
                <a:buSzPts val="2600"/>
                <a:buFont typeface="Arial"/>
                <a:buChar char="•"/>
              </a:pPr>
              <a:r>
                <a:rPr lang="en-US" sz="2600" b="1">
                  <a:latin typeface="Noto Sans"/>
                  <a:ea typeface="Noto Sans"/>
                  <a:cs typeface="Noto Sans"/>
                  <a:sym typeface="Noto Sans"/>
                </a:rPr>
                <a:t>C-</a:t>
              </a:r>
              <a:r>
                <a:rPr lang="en-US" sz="2600" b="1" err="1">
                  <a:latin typeface="Noto Sans"/>
                  <a:ea typeface="Noto Sans"/>
                  <a:cs typeface="Noto Sans"/>
                  <a:sym typeface="Noto Sans"/>
                </a:rPr>
                <a:t>vitaminban</a:t>
              </a:r>
              <a:r>
                <a:rPr lang="en-US" sz="2600" b="1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b="1" err="1">
                  <a:latin typeface="Noto Sans"/>
                  <a:ea typeface="Noto Sans"/>
                  <a:cs typeface="Noto Sans"/>
                  <a:sym typeface="Noto Sans"/>
                </a:rPr>
                <a:t>gazdag</a:t>
              </a:r>
              <a:r>
                <a:rPr lang="en-US" sz="2600" b="1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b="1" err="1">
                  <a:latin typeface="Noto Sans"/>
                  <a:ea typeface="Noto Sans"/>
                  <a:cs typeface="Noto Sans"/>
                  <a:sym typeface="Noto Sans"/>
                </a:rPr>
                <a:t>ételek</a:t>
              </a:r>
              <a:endParaRPr lang="hu-HU" sz="2600" b="1"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623576" lvl="4" indent="-342900">
                <a:lnSpc>
                  <a:spcPct val="140000"/>
                </a:lnSpc>
                <a:buSzPts val="2600"/>
                <a:buFont typeface="Courier New" panose="02070309020205020404" pitchFamily="49" charset="0"/>
                <a:buChar char="o"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szervezetnek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C-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vitaminra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van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szüksége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vas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hatékony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felszívódásához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.</a:t>
              </a:r>
              <a:endPara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2" name="Google Shape;632;p30"/>
          <p:cNvGrpSpPr/>
          <p:nvPr/>
        </p:nvGrpSpPr>
        <p:grpSpPr>
          <a:xfrm>
            <a:off x="2050325" y="2664914"/>
            <a:ext cx="3692896" cy="650216"/>
            <a:chOff x="0" y="0"/>
            <a:chExt cx="901500" cy="158729"/>
          </a:xfrm>
        </p:grpSpPr>
        <p:sp>
          <p:nvSpPr>
            <p:cNvPr id="633" name="Google Shape;633;p30"/>
            <p:cNvSpPr/>
            <p:nvPr/>
          </p:nvSpPr>
          <p:spPr>
            <a:xfrm>
              <a:off x="0" y="0"/>
              <a:ext cx="901471" cy="158729"/>
            </a:xfrm>
            <a:custGeom>
              <a:avLst/>
              <a:gdLst/>
              <a:ahLst/>
              <a:cxnLst/>
              <a:rect l="l" t="t" r="r" b="b"/>
              <a:pathLst>
                <a:path w="901471" h="158729" extrusionOk="0">
                  <a:moveTo>
                    <a:pt x="0" y="0"/>
                  </a:moveTo>
                  <a:lnTo>
                    <a:pt x="901471" y="0"/>
                  </a:lnTo>
                  <a:lnTo>
                    <a:pt x="901471" y="158729"/>
                  </a:lnTo>
                  <a:lnTo>
                    <a:pt x="0" y="158729"/>
                  </a:lnTo>
                  <a:close/>
                </a:path>
              </a:pathLst>
            </a:custGeom>
            <a:solidFill>
              <a:srgbClr val="83BCC4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634" name="Google Shape;634;p30"/>
            <p:cNvSpPr txBox="1"/>
            <p:nvPr/>
          </p:nvSpPr>
          <p:spPr>
            <a:xfrm>
              <a:off x="0" y="3"/>
              <a:ext cx="9015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hu-HU" sz="2900" b="0" i="0" u="none" strike="noStrike" cap="none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Menstruációs fázis</a:t>
              </a:r>
              <a:endParaRPr sz="1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635" name="Google Shape;635;p30"/>
          <p:cNvSpPr txBox="1"/>
          <p:nvPr/>
        </p:nvSpPr>
        <p:spPr>
          <a:xfrm>
            <a:off x="1463363" y="3635976"/>
            <a:ext cx="15361274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40000"/>
              </a:lnSpc>
              <a:buSzPts val="2800"/>
            </a:pPr>
            <a:r>
              <a:rPr lang="en-US" sz="2800" b="1">
                <a:solidFill>
                  <a:srgbClr val="678A95"/>
                </a:solidFill>
                <a:latin typeface="Noto Sans"/>
                <a:ea typeface="Noto Sans"/>
                <a:cs typeface="Noto Sans"/>
                <a:sym typeface="Noto Sans"/>
              </a:rPr>
              <a:t>A JÓ</a:t>
            </a:r>
            <a:r>
              <a:rPr lang="hu-HU" sz="2800" b="1">
                <a:solidFill>
                  <a:srgbClr val="678A95"/>
                </a:solidFill>
                <a:latin typeface="Noto Sans"/>
                <a:ea typeface="Noto Sans"/>
                <a:cs typeface="Noto Sans"/>
                <a:sym typeface="Noto Sans"/>
              </a:rPr>
              <a:t>L</a:t>
            </a:r>
            <a:r>
              <a:rPr lang="en-US" sz="2800" b="1">
                <a:solidFill>
                  <a:srgbClr val="678A95"/>
                </a:solidFill>
                <a:latin typeface="Noto Sans"/>
                <a:ea typeface="Noto Sans"/>
                <a:cs typeface="Noto Sans"/>
                <a:sym typeface="Noto Sans"/>
              </a:rPr>
              <a:t>LÉTET TÁMOGATÓ ÉTELEK: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30"/>
          <p:cNvGrpSpPr/>
          <p:nvPr/>
        </p:nvGrpSpPr>
        <p:grpSpPr>
          <a:xfrm>
            <a:off x="9144000" y="4264196"/>
            <a:ext cx="7449957" cy="4362186"/>
            <a:chOff x="0" y="-57150"/>
            <a:chExt cx="1818663" cy="1064885"/>
          </a:xfrm>
        </p:grpSpPr>
        <p:sp>
          <p:nvSpPr>
            <p:cNvPr id="637" name="Google Shape;637;p30"/>
            <p:cNvSpPr/>
            <p:nvPr/>
          </p:nvSpPr>
          <p:spPr>
            <a:xfrm>
              <a:off x="0" y="0"/>
              <a:ext cx="1818663" cy="1007735"/>
            </a:xfrm>
            <a:custGeom>
              <a:avLst/>
              <a:gdLst/>
              <a:ahLst/>
              <a:cxnLst/>
              <a:rect l="l" t="t" r="r" b="b"/>
              <a:pathLst>
                <a:path w="1818663" h="1007735" extrusionOk="0">
                  <a:moveTo>
                    <a:pt x="0" y="0"/>
                  </a:moveTo>
                  <a:lnTo>
                    <a:pt x="1818663" y="0"/>
                  </a:lnTo>
                  <a:lnTo>
                    <a:pt x="1818663" y="1007735"/>
                  </a:lnTo>
                  <a:lnTo>
                    <a:pt x="0" y="10077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638" name="Google Shape;638;p30"/>
            <p:cNvSpPr txBox="1"/>
            <p:nvPr/>
          </p:nvSpPr>
          <p:spPr>
            <a:xfrm>
              <a:off x="0" y="-57150"/>
              <a:ext cx="1818663" cy="1064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561352" lvl="1" indent="-280676">
                <a:lnSpc>
                  <a:spcPct val="140000"/>
                </a:lnSpc>
                <a:buSzPts val="2600"/>
                <a:buFont typeface="Arial"/>
                <a:buChar char="•"/>
              </a:pPr>
              <a:r>
                <a:rPr lang="en-US" sz="2600" b="1" err="1">
                  <a:latin typeface="Noto Sans"/>
                  <a:ea typeface="Noto Sans"/>
                  <a:cs typeface="Noto Sans"/>
                  <a:sym typeface="Noto Sans"/>
                </a:rPr>
                <a:t>Hidratáló</a:t>
              </a:r>
              <a:r>
                <a:rPr lang="en-US" sz="2600" b="1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b="1" err="1">
                  <a:latin typeface="Noto Sans"/>
                  <a:ea typeface="Noto Sans"/>
                  <a:cs typeface="Noto Sans"/>
                  <a:sym typeface="Noto Sans"/>
                </a:rPr>
                <a:t>ételek</a:t>
              </a:r>
              <a:endParaRPr lang="hu-HU" sz="2600" b="1"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623576" lvl="2" indent="-342900">
                <a:lnSpc>
                  <a:spcPct val="140000"/>
                </a:lnSpc>
                <a:buSzPts val="2600"/>
                <a:buFont typeface="Courier New" panose="02070309020205020404" pitchFamily="49" charset="0"/>
                <a:buChar char="o"/>
              </a:pP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hidratáció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fenntartása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segít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csökkenteni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hu-HU" sz="2400">
                  <a:latin typeface="Noto Sans"/>
                  <a:ea typeface="Noto Sans"/>
                  <a:cs typeface="Noto Sans"/>
                  <a:sym typeface="Noto Sans"/>
                </a:rPr>
                <a:t>görcsöt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és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fáradtságot</a:t>
              </a:r>
              <a:endParaRPr lang="hu-HU" sz="2400"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737876" lvl="2" indent="-457200">
                <a:lnSpc>
                  <a:spcPct val="140000"/>
                </a:lnSpc>
                <a:buSzPts val="2600"/>
                <a:buFont typeface="Arial" panose="020B0604020202020204" pitchFamily="34" charset="0"/>
                <a:buChar char="•"/>
              </a:pPr>
              <a:r>
                <a:rPr lang="en-US" sz="2600" b="1" err="1">
                  <a:latin typeface="Noto Sans"/>
                  <a:ea typeface="Noto Sans"/>
                  <a:cs typeface="Noto Sans"/>
                  <a:sym typeface="Noto Sans"/>
                </a:rPr>
                <a:t>Magnéziumban</a:t>
              </a:r>
              <a:r>
                <a:rPr lang="en-US" sz="2600" b="1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b="1" err="1">
                  <a:latin typeface="Noto Sans"/>
                  <a:ea typeface="Noto Sans"/>
                  <a:cs typeface="Noto Sans"/>
                  <a:sym typeface="Noto Sans"/>
                </a:rPr>
                <a:t>gazdag</a:t>
              </a:r>
              <a:r>
                <a:rPr lang="en-US" sz="2600" b="1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b="1" err="1">
                  <a:latin typeface="Noto Sans"/>
                  <a:ea typeface="Noto Sans"/>
                  <a:cs typeface="Noto Sans"/>
                  <a:sym typeface="Noto Sans"/>
                </a:rPr>
                <a:t>ételek</a:t>
              </a:r>
              <a:endParaRPr lang="hu-HU" sz="2600" b="1"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623576" lvl="1" indent="-342900">
                <a:lnSpc>
                  <a:spcPct val="140000"/>
                </a:lnSpc>
                <a:buSzPts val="2600"/>
                <a:buFont typeface="Courier New" panose="02070309020205020404" pitchFamily="49" charset="0"/>
                <a:buChar char="o"/>
              </a:pP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Segíthetnek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csökkenteni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hu-HU" sz="2400">
                  <a:latin typeface="Noto Sans"/>
                  <a:ea typeface="Noto Sans"/>
                  <a:cs typeface="Noto Sans"/>
                  <a:sym typeface="Noto Sans"/>
                </a:rPr>
                <a:t>görcsöt</a:t>
              </a:r>
              <a:endParaRPr sz="2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561352" lvl="1" indent="-280676">
                <a:lnSpc>
                  <a:spcPct val="140000"/>
                </a:lnSpc>
                <a:buSzPts val="2600"/>
                <a:buFont typeface="Arial"/>
                <a:buChar char="•"/>
              </a:pPr>
              <a:r>
                <a:rPr lang="en-US" sz="2600" b="1">
                  <a:latin typeface="Noto Sans"/>
                  <a:ea typeface="Noto Sans"/>
                  <a:cs typeface="Noto Sans"/>
                  <a:sym typeface="Noto Sans"/>
                </a:rPr>
                <a:t>Gyömbér</a:t>
              </a:r>
              <a:endParaRPr lang="hu-HU" sz="2600" b="1"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623576" lvl="1" indent="-342900">
                <a:lnSpc>
                  <a:spcPct val="140000"/>
                </a:lnSpc>
                <a:buSzPts val="2600"/>
                <a:buFont typeface="Courier New" panose="02070309020205020404" pitchFamily="49" charset="0"/>
                <a:buChar char="o"/>
              </a:pP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Segíthet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megnyugtatni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az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emésztést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és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enyhíteni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görcsöket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9" name="Google Shape;639;p30"/>
          <p:cNvSpPr txBox="1"/>
          <p:nvPr/>
        </p:nvSpPr>
        <p:spPr>
          <a:xfrm>
            <a:off x="5873544" y="2614359"/>
            <a:ext cx="1856923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678A95"/>
                </a:solidFill>
                <a:latin typeface="Noto Sans"/>
                <a:ea typeface="Noto Sans"/>
                <a:cs typeface="Noto Sans"/>
                <a:sym typeface="Noto Sans"/>
              </a:rPr>
              <a:t> 1-5</a:t>
            </a:r>
            <a:r>
              <a:rPr lang="hu-HU" sz="2800" b="1" i="0" u="none" strike="noStrike" cap="none">
                <a:solidFill>
                  <a:srgbClr val="678A95"/>
                </a:solidFill>
                <a:latin typeface="Noto Sans"/>
                <a:ea typeface="Noto Sans"/>
                <a:cs typeface="Noto Sans"/>
                <a:sym typeface="Noto Sans"/>
              </a:rPr>
              <a:t>. NAP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1"/>
          <p:cNvSpPr/>
          <p:nvPr/>
        </p:nvSpPr>
        <p:spPr>
          <a:xfrm rot="-4658250">
            <a:off x="13279695" y="547366"/>
            <a:ext cx="9437745" cy="9564256"/>
          </a:xfrm>
          <a:custGeom>
            <a:avLst/>
            <a:gdLst/>
            <a:ahLst/>
            <a:cxnLst/>
            <a:rect l="l" t="t" r="r" b="b"/>
            <a:pathLst>
              <a:path w="9437745" h="9564256" extrusionOk="0">
                <a:moveTo>
                  <a:pt x="0" y="0"/>
                </a:moveTo>
                <a:lnTo>
                  <a:pt x="9437745" y="0"/>
                </a:lnTo>
                <a:lnTo>
                  <a:pt x="9437745" y="9564256"/>
                </a:lnTo>
                <a:lnTo>
                  <a:pt x="0" y="95642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grpSp>
        <p:nvGrpSpPr>
          <p:cNvPr id="645" name="Google Shape;645;p31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646" name="Google Shape;646;p31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FE2E9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647" name="Google Shape;647;p31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hu-HU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			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3. A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menstruációs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ciklus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, mint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az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év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négy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évszaka</a:t>
              </a:r>
              <a:endParaRPr sz="1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31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649" name="Google Shape;649;p31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0" name="Google Shape;650;p31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651" name="Google Shape;651;p31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652" name="Google Shape;652;p31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53" name="Google Shape;653;p31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654" name="Google Shape;654;p31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655" name="Google Shape;655;p31"/>
          <p:cNvSpPr/>
          <p:nvPr/>
        </p:nvSpPr>
        <p:spPr>
          <a:xfrm rot="1372741">
            <a:off x="13992223" y="2504684"/>
            <a:ext cx="2258944" cy="2090051"/>
          </a:xfrm>
          <a:custGeom>
            <a:avLst/>
            <a:gdLst/>
            <a:ahLst/>
            <a:cxnLst/>
            <a:rect l="l" t="t" r="r" b="b"/>
            <a:pathLst>
              <a:path w="2258944" h="2090051" extrusionOk="0">
                <a:moveTo>
                  <a:pt x="0" y="0"/>
                </a:moveTo>
                <a:lnTo>
                  <a:pt x="2258943" y="0"/>
                </a:lnTo>
                <a:lnTo>
                  <a:pt x="2258943" y="2090051"/>
                </a:lnTo>
                <a:lnTo>
                  <a:pt x="0" y="2090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656" name="Google Shape;656;p31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31"/>
          <p:cNvSpPr txBox="1"/>
          <p:nvPr/>
        </p:nvSpPr>
        <p:spPr>
          <a:xfrm>
            <a:off x="8434393" y="877647"/>
            <a:ext cx="9018592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pt-BR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BIOLÓGIA ALAPJAI ÉS A MENSTRUÁCIÓS CIKLUS</a:t>
            </a:r>
            <a:endParaRPr lang="pt-BR"/>
          </a:p>
        </p:txBody>
      </p:sp>
      <p:grpSp>
        <p:nvGrpSpPr>
          <p:cNvPr id="658" name="Google Shape;658;p31"/>
          <p:cNvGrpSpPr/>
          <p:nvPr/>
        </p:nvGrpSpPr>
        <p:grpSpPr>
          <a:xfrm>
            <a:off x="2134580" y="2875655"/>
            <a:ext cx="7239012" cy="6382645"/>
            <a:chOff x="0" y="-38100"/>
            <a:chExt cx="1767168" cy="1558114"/>
          </a:xfrm>
        </p:grpSpPr>
        <p:sp>
          <p:nvSpPr>
            <p:cNvPr id="659" name="Google Shape;659;p31"/>
            <p:cNvSpPr/>
            <p:nvPr/>
          </p:nvSpPr>
          <p:spPr>
            <a:xfrm>
              <a:off x="0" y="0"/>
              <a:ext cx="1767168" cy="1520014"/>
            </a:xfrm>
            <a:custGeom>
              <a:avLst/>
              <a:gdLst/>
              <a:ahLst/>
              <a:cxnLst/>
              <a:rect l="l" t="t" r="r" b="b"/>
              <a:pathLst>
                <a:path w="1767168" h="1520014" extrusionOk="0">
                  <a:moveTo>
                    <a:pt x="21389" y="0"/>
                  </a:moveTo>
                  <a:lnTo>
                    <a:pt x="1745778" y="0"/>
                  </a:lnTo>
                  <a:cubicBezTo>
                    <a:pt x="1751451" y="0"/>
                    <a:pt x="1756892" y="2254"/>
                    <a:pt x="1760903" y="6265"/>
                  </a:cubicBezTo>
                  <a:cubicBezTo>
                    <a:pt x="1764914" y="10276"/>
                    <a:pt x="1767168" y="15717"/>
                    <a:pt x="1767168" y="21389"/>
                  </a:cubicBezTo>
                  <a:lnTo>
                    <a:pt x="1767168" y="1498624"/>
                  </a:lnTo>
                  <a:cubicBezTo>
                    <a:pt x="1767168" y="1504297"/>
                    <a:pt x="1764914" y="1509737"/>
                    <a:pt x="1760903" y="1513749"/>
                  </a:cubicBezTo>
                  <a:cubicBezTo>
                    <a:pt x="1756892" y="1517760"/>
                    <a:pt x="1751451" y="1520014"/>
                    <a:pt x="1745778" y="1520014"/>
                  </a:cubicBezTo>
                  <a:lnTo>
                    <a:pt x="21389" y="1520014"/>
                  </a:lnTo>
                  <a:cubicBezTo>
                    <a:pt x="15717" y="1520014"/>
                    <a:pt x="10276" y="1517760"/>
                    <a:pt x="6265" y="1513749"/>
                  </a:cubicBezTo>
                  <a:cubicBezTo>
                    <a:pt x="2254" y="1509737"/>
                    <a:pt x="0" y="1504297"/>
                    <a:pt x="0" y="1498624"/>
                  </a:cubicBezTo>
                  <a:lnTo>
                    <a:pt x="0" y="21389"/>
                  </a:lnTo>
                  <a:cubicBezTo>
                    <a:pt x="0" y="15717"/>
                    <a:pt x="2254" y="10276"/>
                    <a:pt x="6265" y="6265"/>
                  </a:cubicBezTo>
                  <a:cubicBezTo>
                    <a:pt x="10276" y="2254"/>
                    <a:pt x="15717" y="0"/>
                    <a:pt x="21389" y="0"/>
                  </a:cubicBezTo>
                  <a:close/>
                </a:path>
              </a:pathLst>
            </a:custGeom>
            <a:solidFill>
              <a:srgbClr val="83BCC4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1"/>
            <p:cNvSpPr txBox="1"/>
            <p:nvPr/>
          </p:nvSpPr>
          <p:spPr>
            <a:xfrm>
              <a:off x="0" y="-38100"/>
              <a:ext cx="1767168" cy="1558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1" name="Google Shape;661;p31"/>
          <p:cNvGrpSpPr/>
          <p:nvPr/>
        </p:nvGrpSpPr>
        <p:grpSpPr>
          <a:xfrm>
            <a:off x="2721542" y="2664914"/>
            <a:ext cx="3692904" cy="650216"/>
            <a:chOff x="0" y="0"/>
            <a:chExt cx="901502" cy="158729"/>
          </a:xfrm>
        </p:grpSpPr>
        <p:sp>
          <p:nvSpPr>
            <p:cNvPr id="662" name="Google Shape;662;p31"/>
            <p:cNvSpPr/>
            <p:nvPr/>
          </p:nvSpPr>
          <p:spPr>
            <a:xfrm>
              <a:off x="0" y="0"/>
              <a:ext cx="901471" cy="158729"/>
            </a:xfrm>
            <a:custGeom>
              <a:avLst/>
              <a:gdLst/>
              <a:ahLst/>
              <a:cxnLst/>
              <a:rect l="l" t="t" r="r" b="b"/>
              <a:pathLst>
                <a:path w="901471" h="158729" extrusionOk="0">
                  <a:moveTo>
                    <a:pt x="0" y="0"/>
                  </a:moveTo>
                  <a:lnTo>
                    <a:pt x="901471" y="0"/>
                  </a:lnTo>
                  <a:lnTo>
                    <a:pt x="901471" y="158729"/>
                  </a:lnTo>
                  <a:lnTo>
                    <a:pt x="0" y="158729"/>
                  </a:lnTo>
                  <a:close/>
                </a:path>
              </a:pathLst>
            </a:custGeom>
            <a:solidFill>
              <a:srgbClr val="83BCC4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663" name="Google Shape;663;p31"/>
            <p:cNvSpPr txBox="1"/>
            <p:nvPr/>
          </p:nvSpPr>
          <p:spPr>
            <a:xfrm>
              <a:off x="2" y="3"/>
              <a:ext cx="9015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 algn="ctr">
                <a:lnSpc>
                  <a:spcPct val="140000"/>
                </a:lnSpc>
                <a:buSzPts val="2900"/>
              </a:pPr>
              <a:r>
                <a:rPr lang="en-US" sz="2900" err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Menstruációs</a:t>
              </a:r>
              <a:r>
                <a:rPr lang="en-US" sz="29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 </a:t>
              </a:r>
              <a:r>
                <a:rPr lang="en-US" sz="2900" err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fázis</a:t>
              </a:r>
              <a:endParaRPr sz="1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664" name="Google Shape;664;p31"/>
          <p:cNvSpPr txBox="1"/>
          <p:nvPr/>
        </p:nvSpPr>
        <p:spPr>
          <a:xfrm>
            <a:off x="2448664" y="3704153"/>
            <a:ext cx="6632096" cy="120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40000"/>
              </a:lnSpc>
              <a:buSzPts val="2800"/>
            </a:pPr>
            <a:r>
              <a:rPr lang="en-US" sz="2800" b="1">
                <a:solidFill>
                  <a:srgbClr val="678A95"/>
                </a:solidFill>
                <a:latin typeface="Noto Sans"/>
                <a:ea typeface="Noto Sans"/>
                <a:cs typeface="Noto Sans"/>
                <a:sym typeface="Noto Sans"/>
              </a:rPr>
              <a:t>A JÓLÉT TÁMOGATÁSÁRA IRÁNYULÓ TESTEDZÉS: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31"/>
          <p:cNvSpPr txBox="1"/>
          <p:nvPr/>
        </p:nvSpPr>
        <p:spPr>
          <a:xfrm>
            <a:off x="2272042" y="5069805"/>
            <a:ext cx="6808719" cy="407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52" lvl="1" indent="-280676">
              <a:lnSpc>
                <a:spcPct val="140000"/>
              </a:lnSpc>
              <a:buSzPts val="2600"/>
              <a:buFont typeface="Arial"/>
              <a:buChar char="•"/>
            </a:pPr>
            <a:r>
              <a:rPr lang="en-US" sz="2600">
                <a:latin typeface="Noto Sans"/>
                <a:ea typeface="Noto Sans"/>
                <a:cs typeface="Noto Sans"/>
                <a:sym typeface="Noto Sans"/>
              </a:rPr>
              <a:t>Ebben </a:t>
            </a:r>
            <a:r>
              <a:rPr lang="en-US" sz="260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6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err="1">
                <a:latin typeface="Noto Sans"/>
                <a:ea typeface="Noto Sans"/>
                <a:cs typeface="Noto Sans"/>
                <a:sym typeface="Noto Sans"/>
              </a:rPr>
              <a:t>időszakban</a:t>
            </a:r>
            <a:r>
              <a:rPr lang="en-US" sz="26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err="1">
                <a:latin typeface="Noto Sans"/>
                <a:ea typeface="Noto Sans"/>
                <a:cs typeface="Noto Sans"/>
                <a:sym typeface="Noto Sans"/>
              </a:rPr>
              <a:t>előnyben</a:t>
            </a:r>
            <a:r>
              <a:rPr lang="en-US" sz="26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err="1">
                <a:latin typeface="Noto Sans"/>
                <a:ea typeface="Noto Sans"/>
                <a:cs typeface="Noto Sans"/>
                <a:sym typeface="Noto Sans"/>
              </a:rPr>
              <a:t>részesülhetnek</a:t>
            </a:r>
            <a:r>
              <a:rPr lang="en-US" sz="26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lágy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mozdulatok</a:t>
            </a:r>
            <a:r>
              <a:rPr lang="en-US" sz="26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46" lvl="2" indent="-345449">
              <a:lnSpc>
                <a:spcPct val="200000"/>
              </a:lnSpc>
              <a:buSzPts val="2400"/>
              <a:buFont typeface="Arial"/>
              <a:buChar char="⚬"/>
            </a:pP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Túrázás</a:t>
            </a:r>
          </a:p>
          <a:p>
            <a:pPr marL="1036346" lvl="2" indent="-345449">
              <a:lnSpc>
                <a:spcPct val="200000"/>
              </a:lnSpc>
              <a:buSzPts val="2400"/>
              <a:buFont typeface="Arial"/>
              <a:buChar char="⚬"/>
            </a:pP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Nyújtás</a:t>
            </a:r>
          </a:p>
          <a:p>
            <a:pPr marL="1036346" lvl="2" indent="-345449">
              <a:lnSpc>
                <a:spcPct val="200000"/>
              </a:lnSpc>
              <a:buSzPts val="2400"/>
              <a:buFont typeface="Arial"/>
              <a:buChar char="⚬"/>
            </a:pP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Regeneráló jóga</a:t>
            </a:r>
          </a:p>
          <a:p>
            <a:pPr marL="1036346" lvl="2" indent="-345449">
              <a:lnSpc>
                <a:spcPct val="200000"/>
              </a:lnSpc>
              <a:buSzPts val="2400"/>
              <a:buFont typeface="Arial"/>
              <a:buChar char="⚬"/>
            </a:pP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Könnyű erősítő edzés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31"/>
          <p:cNvSpPr/>
          <p:nvPr/>
        </p:nvSpPr>
        <p:spPr>
          <a:xfrm>
            <a:off x="10535769" y="4895487"/>
            <a:ext cx="4815841" cy="4455779"/>
          </a:xfrm>
          <a:custGeom>
            <a:avLst/>
            <a:gdLst/>
            <a:ahLst/>
            <a:cxnLst/>
            <a:rect l="l" t="t" r="r" b="b"/>
            <a:pathLst>
              <a:path w="4815841" h="4455779" extrusionOk="0">
                <a:moveTo>
                  <a:pt x="0" y="0"/>
                </a:moveTo>
                <a:lnTo>
                  <a:pt x="4815841" y="0"/>
                </a:lnTo>
                <a:lnTo>
                  <a:pt x="4815841" y="4455779"/>
                </a:lnTo>
                <a:lnTo>
                  <a:pt x="0" y="44557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667" name="Google Shape;667;p31"/>
          <p:cNvSpPr txBox="1"/>
          <p:nvPr/>
        </p:nvSpPr>
        <p:spPr>
          <a:xfrm>
            <a:off x="6528620" y="2614359"/>
            <a:ext cx="1856923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678A95"/>
                </a:solidFill>
                <a:latin typeface="Noto Sans"/>
                <a:ea typeface="Noto Sans"/>
                <a:cs typeface="Noto Sans"/>
                <a:sym typeface="Noto Sans"/>
              </a:rPr>
              <a:t>1-5</a:t>
            </a:r>
            <a:r>
              <a:rPr lang="hu-HU" sz="2800" b="1" i="0" u="none" strike="noStrike" cap="none">
                <a:solidFill>
                  <a:srgbClr val="678A95"/>
                </a:solidFill>
                <a:latin typeface="Noto Sans"/>
                <a:ea typeface="Noto Sans"/>
                <a:cs typeface="Noto Sans"/>
                <a:sym typeface="Noto Sans"/>
              </a:rPr>
              <a:t>. </a:t>
            </a:r>
            <a:r>
              <a:rPr lang="hu-HU" sz="2800" b="1">
                <a:solidFill>
                  <a:srgbClr val="678A95"/>
                </a:solidFill>
                <a:latin typeface="Noto Sans"/>
                <a:ea typeface="Noto Sans"/>
                <a:cs typeface="Noto Sans"/>
                <a:sym typeface="Noto Sans"/>
              </a:rPr>
              <a:t>NAP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32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673" name="Google Shape;673;p32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FE2E9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674" name="Google Shape;674;p32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hu-HU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			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3. A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menstruációs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ciklus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, 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mint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az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év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négy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évszaka</a:t>
              </a:r>
              <a:endParaRPr sz="1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5" name="Google Shape;675;p32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676" name="Google Shape;676;p32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7" name="Google Shape;677;p32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678" name="Google Shape;678;p32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679" name="Google Shape;679;p32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80" name="Google Shape;680;p32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681" name="Google Shape;681;p32"/>
          <p:cNvGrpSpPr/>
          <p:nvPr/>
        </p:nvGrpSpPr>
        <p:grpSpPr>
          <a:xfrm>
            <a:off x="1463363" y="2875655"/>
            <a:ext cx="15361274" cy="6382645"/>
            <a:chOff x="0" y="-38100"/>
            <a:chExt cx="3749952" cy="1558114"/>
          </a:xfrm>
        </p:grpSpPr>
        <p:sp>
          <p:nvSpPr>
            <p:cNvPr id="682" name="Google Shape;682;p32"/>
            <p:cNvSpPr/>
            <p:nvPr/>
          </p:nvSpPr>
          <p:spPr>
            <a:xfrm>
              <a:off x="0" y="0"/>
              <a:ext cx="3749952" cy="1520014"/>
            </a:xfrm>
            <a:custGeom>
              <a:avLst/>
              <a:gdLst/>
              <a:ahLst/>
              <a:cxnLst/>
              <a:rect l="l" t="t" r="r" b="b"/>
              <a:pathLst>
                <a:path w="3749952" h="1520014" extrusionOk="0">
                  <a:moveTo>
                    <a:pt x="10080" y="0"/>
                  </a:moveTo>
                  <a:lnTo>
                    <a:pt x="3739872" y="0"/>
                  </a:lnTo>
                  <a:cubicBezTo>
                    <a:pt x="3745439" y="0"/>
                    <a:pt x="3749952" y="4513"/>
                    <a:pt x="3749952" y="10080"/>
                  </a:cubicBezTo>
                  <a:lnTo>
                    <a:pt x="3749952" y="1509934"/>
                  </a:lnTo>
                  <a:cubicBezTo>
                    <a:pt x="3749952" y="1515501"/>
                    <a:pt x="3745439" y="1520014"/>
                    <a:pt x="3739872" y="1520014"/>
                  </a:cubicBezTo>
                  <a:lnTo>
                    <a:pt x="10080" y="1520014"/>
                  </a:lnTo>
                  <a:cubicBezTo>
                    <a:pt x="4513" y="1520014"/>
                    <a:pt x="0" y="1515501"/>
                    <a:pt x="0" y="1509934"/>
                  </a:cubicBezTo>
                  <a:lnTo>
                    <a:pt x="0" y="10080"/>
                  </a:lnTo>
                  <a:cubicBezTo>
                    <a:pt x="0" y="4513"/>
                    <a:pt x="4513" y="0"/>
                    <a:pt x="10080" y="0"/>
                  </a:cubicBezTo>
                  <a:close/>
                </a:path>
              </a:pathLst>
            </a:custGeom>
            <a:solidFill>
              <a:srgbClr val="F19898">
                <a:alpha val="1921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2"/>
            <p:cNvSpPr txBox="1"/>
            <p:nvPr/>
          </p:nvSpPr>
          <p:spPr>
            <a:xfrm>
              <a:off x="0" y="-38100"/>
              <a:ext cx="3749952" cy="1558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4" name="Google Shape;684;p32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685" name="Google Shape;685;p32"/>
          <p:cNvSpPr txBox="1"/>
          <p:nvPr/>
        </p:nvSpPr>
        <p:spPr>
          <a:xfrm>
            <a:off x="8434393" y="877647"/>
            <a:ext cx="9018592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pt-BR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BIOLÓGIA ALAPJAI ÉS A MENSTRUÁCIÓS CIKLUS</a:t>
            </a:r>
            <a:endParaRPr lang="pt-BR"/>
          </a:p>
        </p:txBody>
      </p:sp>
      <p:sp>
        <p:nvSpPr>
          <p:cNvPr id="686" name="Google Shape;686;p32"/>
          <p:cNvSpPr/>
          <p:nvPr/>
        </p:nvSpPr>
        <p:spPr>
          <a:xfrm rot="610232">
            <a:off x="13569944" y="743697"/>
            <a:ext cx="4106440" cy="3278647"/>
          </a:xfrm>
          <a:custGeom>
            <a:avLst/>
            <a:gdLst/>
            <a:ahLst/>
            <a:cxnLst/>
            <a:rect l="l" t="t" r="r" b="b"/>
            <a:pathLst>
              <a:path w="2960253" h="2136933" extrusionOk="0">
                <a:moveTo>
                  <a:pt x="0" y="0"/>
                </a:moveTo>
                <a:lnTo>
                  <a:pt x="2960254" y="0"/>
                </a:lnTo>
                <a:lnTo>
                  <a:pt x="2960254" y="2136933"/>
                </a:lnTo>
                <a:lnTo>
                  <a:pt x="0" y="21369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687" name="Google Shape;687;p32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8" name="Google Shape;688;p32"/>
          <p:cNvGrpSpPr/>
          <p:nvPr/>
        </p:nvGrpSpPr>
        <p:grpSpPr>
          <a:xfrm>
            <a:off x="2050325" y="2664914"/>
            <a:ext cx="3692896" cy="650216"/>
            <a:chOff x="0" y="0"/>
            <a:chExt cx="901500" cy="158729"/>
          </a:xfrm>
        </p:grpSpPr>
        <p:sp>
          <p:nvSpPr>
            <p:cNvPr id="689" name="Google Shape;689;p32"/>
            <p:cNvSpPr/>
            <p:nvPr/>
          </p:nvSpPr>
          <p:spPr>
            <a:xfrm>
              <a:off x="0" y="0"/>
              <a:ext cx="901471" cy="158729"/>
            </a:xfrm>
            <a:custGeom>
              <a:avLst/>
              <a:gdLst/>
              <a:ahLst/>
              <a:cxnLst/>
              <a:rect l="l" t="t" r="r" b="b"/>
              <a:pathLst>
                <a:path w="901471" h="158729" extrusionOk="0">
                  <a:moveTo>
                    <a:pt x="0" y="0"/>
                  </a:moveTo>
                  <a:lnTo>
                    <a:pt x="901471" y="0"/>
                  </a:lnTo>
                  <a:lnTo>
                    <a:pt x="901471" y="158729"/>
                  </a:lnTo>
                  <a:lnTo>
                    <a:pt x="0" y="158729"/>
                  </a:lnTo>
                  <a:close/>
                </a:path>
              </a:pathLst>
            </a:custGeom>
            <a:solidFill>
              <a:srgbClr val="F19898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690" name="Google Shape;690;p32"/>
            <p:cNvSpPr txBox="1"/>
            <p:nvPr/>
          </p:nvSpPr>
          <p:spPr>
            <a:xfrm>
              <a:off x="0" y="3"/>
              <a:ext cx="9015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 algn="ctr">
                <a:lnSpc>
                  <a:spcPct val="140000"/>
                </a:lnSpc>
                <a:buSzPts val="2900"/>
              </a:pPr>
              <a:r>
                <a:rPr lang="en-US" sz="2900" err="1">
                  <a:solidFill>
                    <a:srgbClr val="FFFFFF"/>
                  </a:solidFill>
                  <a:latin typeface="Noto Sans Osage"/>
                  <a:ea typeface="Noto Sans Osage"/>
                  <a:cs typeface="Noto Sans Osage"/>
                  <a:sym typeface="Noto Sans Osage"/>
                </a:rPr>
                <a:t>Preovulációs</a:t>
              </a:r>
              <a:r>
                <a:rPr lang="en-US" sz="2900">
                  <a:solidFill>
                    <a:srgbClr val="FFFFFF"/>
                  </a:solidFill>
                  <a:latin typeface="Noto Sans Osage"/>
                  <a:ea typeface="Noto Sans Osage"/>
                  <a:cs typeface="Noto Sans Osage"/>
                  <a:sym typeface="Noto Sans Osage"/>
                </a:rPr>
                <a:t> </a:t>
              </a:r>
              <a:r>
                <a:rPr lang="en-US" sz="2900" err="1">
                  <a:solidFill>
                    <a:srgbClr val="FFFFFF"/>
                  </a:solidFill>
                  <a:latin typeface="Noto Sans Osage"/>
                  <a:ea typeface="Noto Sans Osage"/>
                  <a:cs typeface="Noto Sans Osage"/>
                  <a:sym typeface="Noto Sans Osage"/>
                </a:rPr>
                <a:t>fázis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1" name="Google Shape;691;p32"/>
          <p:cNvSpPr txBox="1"/>
          <p:nvPr/>
        </p:nvSpPr>
        <p:spPr>
          <a:xfrm>
            <a:off x="5873544" y="2614359"/>
            <a:ext cx="1856923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353"/>
                </a:solidFill>
                <a:latin typeface="Noto Sans"/>
                <a:ea typeface="Noto Sans"/>
                <a:cs typeface="Noto Sans"/>
                <a:sym typeface="Noto Sans"/>
              </a:rPr>
              <a:t> 6-14</a:t>
            </a:r>
            <a:r>
              <a:rPr lang="hu-HU" sz="2800" b="1" i="0" u="none" strike="noStrike" cap="none">
                <a:solidFill>
                  <a:srgbClr val="ED6353"/>
                </a:solidFill>
                <a:latin typeface="Noto Sans"/>
                <a:ea typeface="Noto Sans"/>
                <a:cs typeface="Noto Sans"/>
                <a:sym typeface="Noto Sans"/>
              </a:rPr>
              <a:t>.NAP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32"/>
          <p:cNvSpPr txBox="1"/>
          <p:nvPr/>
        </p:nvSpPr>
        <p:spPr>
          <a:xfrm>
            <a:off x="1473852" y="3629455"/>
            <a:ext cx="14879570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18173" lvl="1" indent="-259086">
              <a:lnSpc>
                <a:spcPct val="140000"/>
              </a:lnSpc>
              <a:buSzPts val="2400"/>
              <a:buFont typeface="Arial"/>
              <a:buChar char="•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Olyan, mint a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tavasz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–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megújulás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növekedés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energia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ideje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 A </a:t>
            </a: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menstruáció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után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test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elkezd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készülni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ovulációra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energia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szintje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emelkedni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kezd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3" name="Google Shape;693;p32"/>
          <p:cNvGrpSpPr/>
          <p:nvPr/>
        </p:nvGrpSpPr>
        <p:grpSpPr>
          <a:xfrm>
            <a:off x="1779694" y="4706089"/>
            <a:ext cx="7364306" cy="4336163"/>
            <a:chOff x="0" y="-125204"/>
            <a:chExt cx="1797754" cy="1058532"/>
          </a:xfrm>
        </p:grpSpPr>
        <p:sp>
          <p:nvSpPr>
            <p:cNvPr id="694" name="Google Shape;694;p32"/>
            <p:cNvSpPr/>
            <p:nvPr/>
          </p:nvSpPr>
          <p:spPr>
            <a:xfrm>
              <a:off x="0" y="0"/>
              <a:ext cx="1706169" cy="933328"/>
            </a:xfrm>
            <a:custGeom>
              <a:avLst/>
              <a:gdLst/>
              <a:ahLst/>
              <a:cxnLst/>
              <a:rect l="l" t="t" r="r" b="b"/>
              <a:pathLst>
                <a:path w="1706169" h="933328" extrusionOk="0">
                  <a:moveTo>
                    <a:pt x="0" y="0"/>
                  </a:moveTo>
                  <a:lnTo>
                    <a:pt x="1706169" y="0"/>
                  </a:lnTo>
                  <a:lnTo>
                    <a:pt x="1706169" y="933328"/>
                  </a:lnTo>
                  <a:lnTo>
                    <a:pt x="0" y="9333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695" name="Google Shape;695;p32"/>
            <p:cNvSpPr txBox="1"/>
            <p:nvPr/>
          </p:nvSpPr>
          <p:spPr>
            <a:xfrm>
              <a:off x="0" y="-125204"/>
              <a:ext cx="1797754" cy="9904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561352" lvl="1" indent="-280676">
                <a:lnSpc>
                  <a:spcPct val="140000"/>
                </a:lnSpc>
                <a:buSzPts val="2600"/>
                <a:buFont typeface="Arial"/>
                <a:buChar char="•"/>
              </a:pPr>
              <a:r>
                <a:rPr lang="en-US" sz="2600" b="1">
                  <a:latin typeface="Noto Sans"/>
                  <a:ea typeface="Noto Sans"/>
                  <a:cs typeface="Noto Sans"/>
                  <a:sym typeface="Noto Sans"/>
                </a:rPr>
                <a:t>Mi </a:t>
              </a:r>
              <a:r>
                <a:rPr lang="en-US" sz="2600" b="1" err="1">
                  <a:latin typeface="Noto Sans"/>
                  <a:ea typeface="Noto Sans"/>
                  <a:cs typeface="Noto Sans"/>
                  <a:sym typeface="Noto Sans"/>
                </a:rPr>
                <a:t>történik</a:t>
              </a:r>
              <a:r>
                <a:rPr lang="en-US" sz="2600" b="1">
                  <a:latin typeface="Noto Sans"/>
                  <a:ea typeface="Noto Sans"/>
                  <a:cs typeface="Noto Sans"/>
                  <a:sym typeface="Noto Sans"/>
                </a:rPr>
                <a:t>?</a:t>
              </a:r>
              <a:endParaRPr lang="hu-HU" sz="2600" b="1"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623576" lvl="4" indent="-342900">
                <a:lnSpc>
                  <a:spcPct val="140000"/>
                </a:lnSpc>
                <a:buSzPts val="2600"/>
                <a:buFont typeface="Courier New" panose="02070309020205020404" pitchFamily="49" charset="0"/>
                <a:buChar char="o"/>
              </a:pP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A test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felkészül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az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ovulációra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.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petesejt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hu-HU" sz="2400">
                  <a:latin typeface="Noto Sans"/>
                  <a:ea typeface="Noto Sans"/>
                  <a:cs typeface="Noto Sans"/>
                  <a:sym typeface="Noto Sans"/>
                </a:rPr>
                <a:t>be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érik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,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és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méhnyálkahártya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újjáépül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.</a:t>
              </a:r>
              <a:endParaRPr sz="2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561352" marR="0" lvl="1" indent="-280676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Char char="•"/>
              </a:pPr>
              <a:r>
                <a:rPr lang="en-US" sz="2600" b="1" i="0" u="none" strike="noStrike" cap="none" err="1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Hormon</a:t>
              </a:r>
              <a:r>
                <a:rPr lang="hu-HU" sz="2600" b="1" i="0" u="none" strike="noStrike" cap="none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ok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036346" lvl="2" indent="-345449">
                <a:lnSpc>
                  <a:spcPct val="140000"/>
                </a:lnSpc>
                <a:buSzPts val="2400"/>
                <a:buFont typeface="Arial"/>
                <a:buChar char="⚬"/>
              </a:pP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Az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ösztrogénszint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emelkedik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,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és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follikulusz-stimuláló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hormon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(FSH)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segít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petesejt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érésében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6" name="Google Shape;696;p32"/>
          <p:cNvGrpSpPr/>
          <p:nvPr/>
        </p:nvGrpSpPr>
        <p:grpSpPr>
          <a:xfrm>
            <a:off x="8768832" y="4984865"/>
            <a:ext cx="7584590" cy="3435688"/>
            <a:chOff x="0" y="-57150"/>
            <a:chExt cx="1851529" cy="838711"/>
          </a:xfrm>
        </p:grpSpPr>
        <p:sp>
          <p:nvSpPr>
            <p:cNvPr id="697" name="Google Shape;697;p32"/>
            <p:cNvSpPr/>
            <p:nvPr/>
          </p:nvSpPr>
          <p:spPr>
            <a:xfrm>
              <a:off x="0" y="0"/>
              <a:ext cx="1851529" cy="781561"/>
            </a:xfrm>
            <a:custGeom>
              <a:avLst/>
              <a:gdLst/>
              <a:ahLst/>
              <a:cxnLst/>
              <a:rect l="l" t="t" r="r" b="b"/>
              <a:pathLst>
                <a:path w="1851529" h="781561" extrusionOk="0">
                  <a:moveTo>
                    <a:pt x="0" y="0"/>
                  </a:moveTo>
                  <a:lnTo>
                    <a:pt x="1851529" y="0"/>
                  </a:lnTo>
                  <a:lnTo>
                    <a:pt x="1851529" y="781561"/>
                  </a:lnTo>
                  <a:lnTo>
                    <a:pt x="0" y="7815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698" name="Google Shape;698;p32"/>
            <p:cNvSpPr txBox="1"/>
            <p:nvPr/>
          </p:nvSpPr>
          <p:spPr>
            <a:xfrm>
              <a:off x="0" y="-57150"/>
              <a:ext cx="1851529" cy="838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561352" marR="0" lvl="1" indent="-280676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Char char="•"/>
              </a:pPr>
              <a:r>
                <a:rPr lang="hu-HU" sz="2600" b="1" i="0" u="none" strike="noStrike" cap="none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Érzelmek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036346" lvl="2" indent="-345449">
                <a:lnSpc>
                  <a:spcPct val="140000"/>
                </a:lnSpc>
                <a:buSzPts val="2400"/>
                <a:buFont typeface="Arial"/>
                <a:buChar char="⚬"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Lehet,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hogy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extrovertáltabb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,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pozitívabb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és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kreatívabb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érzelmeket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tapasztal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.</a:t>
              </a:r>
              <a:endParaRPr sz="2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561352" marR="0" lvl="1" indent="-280676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Char char="•"/>
              </a:pPr>
              <a:r>
                <a:rPr lang="en-US" sz="2600" b="1" i="0" u="none" strike="noStrike" cap="none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Energia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036346" lvl="2" indent="-345449">
                <a:lnSpc>
                  <a:spcPct val="140000"/>
                </a:lnSpc>
                <a:buSzPts val="2400"/>
                <a:buFont typeface="Arial"/>
                <a:buChar char="⚬"/>
              </a:pP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Ez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az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idő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alkalmas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arra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,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hogy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megteremtse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az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alapokat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új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lehetőségekhez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oogle Shape;703;p33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704" name="Google Shape;704;p33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FE2E9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705" name="Google Shape;705;p33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hu-HU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			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3. A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menstruációs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ciklus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, 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mint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az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év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négy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évszaka</a:t>
              </a:r>
              <a:endParaRPr sz="1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6" name="Google Shape;706;p33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707" name="Google Shape;707;p33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08" name="Google Shape;708;p33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709" name="Google Shape;709;p33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710" name="Google Shape;710;p33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11" name="Google Shape;711;p33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712" name="Google Shape;712;p33"/>
          <p:cNvGrpSpPr/>
          <p:nvPr/>
        </p:nvGrpSpPr>
        <p:grpSpPr>
          <a:xfrm>
            <a:off x="1463363" y="2875655"/>
            <a:ext cx="15361274" cy="6686469"/>
            <a:chOff x="0" y="-38100"/>
            <a:chExt cx="3749952" cy="1558114"/>
          </a:xfrm>
        </p:grpSpPr>
        <p:sp>
          <p:nvSpPr>
            <p:cNvPr id="713" name="Google Shape;713;p33"/>
            <p:cNvSpPr/>
            <p:nvPr/>
          </p:nvSpPr>
          <p:spPr>
            <a:xfrm>
              <a:off x="0" y="0"/>
              <a:ext cx="3749952" cy="1520014"/>
            </a:xfrm>
            <a:custGeom>
              <a:avLst/>
              <a:gdLst/>
              <a:ahLst/>
              <a:cxnLst/>
              <a:rect l="l" t="t" r="r" b="b"/>
              <a:pathLst>
                <a:path w="3749952" h="1520014" extrusionOk="0">
                  <a:moveTo>
                    <a:pt x="10080" y="0"/>
                  </a:moveTo>
                  <a:lnTo>
                    <a:pt x="3739872" y="0"/>
                  </a:lnTo>
                  <a:cubicBezTo>
                    <a:pt x="3745439" y="0"/>
                    <a:pt x="3749952" y="4513"/>
                    <a:pt x="3749952" y="10080"/>
                  </a:cubicBezTo>
                  <a:lnTo>
                    <a:pt x="3749952" y="1509934"/>
                  </a:lnTo>
                  <a:cubicBezTo>
                    <a:pt x="3749952" y="1515501"/>
                    <a:pt x="3745439" y="1520014"/>
                    <a:pt x="3739872" y="1520014"/>
                  </a:cubicBezTo>
                  <a:lnTo>
                    <a:pt x="10080" y="1520014"/>
                  </a:lnTo>
                  <a:cubicBezTo>
                    <a:pt x="4513" y="1520014"/>
                    <a:pt x="0" y="1515501"/>
                    <a:pt x="0" y="1509934"/>
                  </a:cubicBezTo>
                  <a:lnTo>
                    <a:pt x="0" y="10080"/>
                  </a:lnTo>
                  <a:cubicBezTo>
                    <a:pt x="0" y="4513"/>
                    <a:pt x="4513" y="0"/>
                    <a:pt x="10080" y="0"/>
                  </a:cubicBezTo>
                  <a:close/>
                </a:path>
              </a:pathLst>
            </a:custGeom>
            <a:solidFill>
              <a:srgbClr val="F19898">
                <a:alpha val="1921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3"/>
            <p:cNvSpPr txBox="1"/>
            <p:nvPr/>
          </p:nvSpPr>
          <p:spPr>
            <a:xfrm>
              <a:off x="0" y="-38100"/>
              <a:ext cx="3749952" cy="1558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5" name="Google Shape;715;p33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716" name="Google Shape;716;p33"/>
          <p:cNvSpPr txBox="1"/>
          <p:nvPr/>
        </p:nvSpPr>
        <p:spPr>
          <a:xfrm>
            <a:off x="8434393" y="877647"/>
            <a:ext cx="9018592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pt-BR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BIOLÓGIA ALAPJAI ÉS A MENSTRUÁCIÓS CIKLUS</a:t>
            </a:r>
            <a:endParaRPr lang="pt-BR"/>
          </a:p>
        </p:txBody>
      </p:sp>
      <p:sp>
        <p:nvSpPr>
          <p:cNvPr id="717" name="Google Shape;717;p33"/>
          <p:cNvSpPr/>
          <p:nvPr/>
        </p:nvSpPr>
        <p:spPr>
          <a:xfrm rot="610232">
            <a:off x="13865395" y="1507894"/>
            <a:ext cx="3538291" cy="2746752"/>
          </a:xfrm>
          <a:custGeom>
            <a:avLst/>
            <a:gdLst/>
            <a:ahLst/>
            <a:cxnLst/>
            <a:rect l="l" t="t" r="r" b="b"/>
            <a:pathLst>
              <a:path w="2960253" h="2136933" extrusionOk="0">
                <a:moveTo>
                  <a:pt x="0" y="0"/>
                </a:moveTo>
                <a:lnTo>
                  <a:pt x="2960254" y="0"/>
                </a:lnTo>
                <a:lnTo>
                  <a:pt x="2960254" y="2136933"/>
                </a:lnTo>
                <a:lnTo>
                  <a:pt x="0" y="21369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718" name="Google Shape;718;p33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9" name="Google Shape;719;p33"/>
          <p:cNvGrpSpPr/>
          <p:nvPr/>
        </p:nvGrpSpPr>
        <p:grpSpPr>
          <a:xfrm>
            <a:off x="2050325" y="2664914"/>
            <a:ext cx="3692896" cy="650216"/>
            <a:chOff x="0" y="0"/>
            <a:chExt cx="901500" cy="158729"/>
          </a:xfrm>
        </p:grpSpPr>
        <p:sp>
          <p:nvSpPr>
            <p:cNvPr id="720" name="Google Shape;720;p33"/>
            <p:cNvSpPr/>
            <p:nvPr/>
          </p:nvSpPr>
          <p:spPr>
            <a:xfrm>
              <a:off x="0" y="0"/>
              <a:ext cx="901471" cy="158729"/>
            </a:xfrm>
            <a:custGeom>
              <a:avLst/>
              <a:gdLst/>
              <a:ahLst/>
              <a:cxnLst/>
              <a:rect l="l" t="t" r="r" b="b"/>
              <a:pathLst>
                <a:path w="901471" h="158729" extrusionOk="0">
                  <a:moveTo>
                    <a:pt x="0" y="0"/>
                  </a:moveTo>
                  <a:lnTo>
                    <a:pt x="901471" y="0"/>
                  </a:lnTo>
                  <a:lnTo>
                    <a:pt x="901471" y="158729"/>
                  </a:lnTo>
                  <a:lnTo>
                    <a:pt x="0" y="158729"/>
                  </a:lnTo>
                  <a:close/>
                </a:path>
              </a:pathLst>
            </a:custGeom>
            <a:solidFill>
              <a:srgbClr val="F19898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721" name="Google Shape;721;p33"/>
            <p:cNvSpPr txBox="1"/>
            <p:nvPr/>
          </p:nvSpPr>
          <p:spPr>
            <a:xfrm>
              <a:off x="0" y="3"/>
              <a:ext cx="9015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 algn="ctr">
                <a:lnSpc>
                  <a:spcPct val="140000"/>
                </a:lnSpc>
                <a:buSzPts val="2900"/>
              </a:pPr>
              <a:r>
                <a:rPr lang="en-US" sz="2900" err="1">
                  <a:solidFill>
                    <a:srgbClr val="FFFFFF"/>
                  </a:solidFill>
                  <a:latin typeface="Noto Sans Osage"/>
                  <a:ea typeface="Noto Sans Osage"/>
                  <a:cs typeface="Noto Sans Osage"/>
                  <a:sym typeface="Noto Sans Osage"/>
                </a:rPr>
                <a:t>Preovulációs</a:t>
              </a:r>
              <a:r>
                <a:rPr lang="en-US" sz="2900">
                  <a:solidFill>
                    <a:srgbClr val="FFFFFF"/>
                  </a:solidFill>
                  <a:latin typeface="Noto Sans Osage"/>
                  <a:ea typeface="Noto Sans Osage"/>
                  <a:cs typeface="Noto Sans Osage"/>
                  <a:sym typeface="Noto Sans Osage"/>
                </a:rPr>
                <a:t> </a:t>
              </a:r>
              <a:r>
                <a:rPr lang="en-US" sz="2900" err="1">
                  <a:solidFill>
                    <a:srgbClr val="FFFFFF"/>
                  </a:solidFill>
                  <a:latin typeface="Noto Sans Osage"/>
                  <a:ea typeface="Noto Sans Osage"/>
                  <a:cs typeface="Noto Sans Osage"/>
                  <a:sym typeface="Noto Sans Osage"/>
                </a:rPr>
                <a:t>fázis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2" name="Google Shape;722;p33"/>
          <p:cNvSpPr txBox="1"/>
          <p:nvPr/>
        </p:nvSpPr>
        <p:spPr>
          <a:xfrm>
            <a:off x="5873544" y="2614359"/>
            <a:ext cx="1856923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353"/>
                </a:solidFill>
                <a:latin typeface="Noto Sans"/>
                <a:ea typeface="Noto Sans"/>
                <a:cs typeface="Noto Sans"/>
                <a:sym typeface="Noto Sans"/>
              </a:rPr>
              <a:t>6-14</a:t>
            </a:r>
            <a:r>
              <a:rPr lang="hu-HU" sz="2800" b="1" i="0" u="none" strike="noStrike" cap="none">
                <a:solidFill>
                  <a:srgbClr val="ED6353"/>
                </a:solidFill>
                <a:latin typeface="Noto Sans"/>
                <a:ea typeface="Noto Sans"/>
                <a:cs typeface="Noto Sans"/>
                <a:sym typeface="Noto Sans"/>
              </a:rPr>
              <a:t>.NAP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33"/>
          <p:cNvSpPr txBox="1"/>
          <p:nvPr/>
        </p:nvSpPr>
        <p:spPr>
          <a:xfrm>
            <a:off x="1461369" y="3325862"/>
            <a:ext cx="15361274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40000"/>
              </a:lnSpc>
              <a:buSzPts val="2800"/>
            </a:pPr>
            <a:r>
              <a:rPr lang="en-US" sz="2800" b="1">
                <a:solidFill>
                  <a:srgbClr val="ED6353"/>
                </a:solidFill>
                <a:latin typeface="Noto Sans"/>
                <a:ea typeface="Noto Sans"/>
                <a:cs typeface="Noto Sans"/>
                <a:sym typeface="Noto Sans"/>
              </a:rPr>
              <a:t>A JÓ</a:t>
            </a:r>
            <a:r>
              <a:rPr lang="hu-HU" sz="2800" b="1">
                <a:solidFill>
                  <a:srgbClr val="ED6353"/>
                </a:solidFill>
                <a:latin typeface="Noto Sans"/>
                <a:ea typeface="Noto Sans"/>
                <a:cs typeface="Noto Sans"/>
                <a:sym typeface="Noto Sans"/>
              </a:rPr>
              <a:t>L</a:t>
            </a:r>
            <a:r>
              <a:rPr lang="en-US" sz="2800" b="1">
                <a:solidFill>
                  <a:srgbClr val="ED6353"/>
                </a:solidFill>
                <a:latin typeface="Noto Sans"/>
                <a:ea typeface="Noto Sans"/>
                <a:cs typeface="Noto Sans"/>
                <a:sym typeface="Noto Sans"/>
              </a:rPr>
              <a:t>LÉTET TÁMOGATÓ ÉTELEK: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4" name="Google Shape;724;p33"/>
          <p:cNvGrpSpPr/>
          <p:nvPr/>
        </p:nvGrpSpPr>
        <p:grpSpPr>
          <a:xfrm>
            <a:off x="1887482" y="3920672"/>
            <a:ext cx="14085377" cy="4848599"/>
            <a:chOff x="0" y="-85637"/>
            <a:chExt cx="3438484" cy="1183627"/>
          </a:xfrm>
        </p:grpSpPr>
        <p:sp>
          <p:nvSpPr>
            <p:cNvPr id="725" name="Google Shape;725;p33"/>
            <p:cNvSpPr/>
            <p:nvPr/>
          </p:nvSpPr>
          <p:spPr>
            <a:xfrm>
              <a:off x="0" y="0"/>
              <a:ext cx="3438484" cy="1097990"/>
            </a:xfrm>
            <a:custGeom>
              <a:avLst/>
              <a:gdLst/>
              <a:ahLst/>
              <a:cxnLst/>
              <a:rect l="l" t="t" r="r" b="b"/>
              <a:pathLst>
                <a:path w="3438484" h="1097990" extrusionOk="0">
                  <a:moveTo>
                    <a:pt x="0" y="0"/>
                  </a:moveTo>
                  <a:lnTo>
                    <a:pt x="3438484" y="0"/>
                  </a:lnTo>
                  <a:lnTo>
                    <a:pt x="3438484" y="1097990"/>
                  </a:lnTo>
                  <a:lnTo>
                    <a:pt x="0" y="10979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726" name="Google Shape;726;p33"/>
            <p:cNvSpPr txBox="1"/>
            <p:nvPr/>
          </p:nvSpPr>
          <p:spPr>
            <a:xfrm>
              <a:off x="0" y="-85637"/>
              <a:ext cx="3438484" cy="11551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561352" lvl="1" indent="-280676">
                <a:lnSpc>
                  <a:spcPct val="140000"/>
                </a:lnSpc>
                <a:buSzPts val="2600"/>
                <a:buFont typeface="Arial"/>
                <a:buChar char="•"/>
              </a:pP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A </a:t>
              </a:r>
              <a:r>
                <a:rPr lang="en-US" sz="2600" b="1" err="1">
                  <a:latin typeface="Noto Sans"/>
                  <a:ea typeface="Noto Sans"/>
                  <a:cs typeface="Noto Sans"/>
                  <a:sym typeface="Noto Sans"/>
                </a:rPr>
                <a:t>kiegyensúlyozott</a:t>
              </a:r>
              <a:r>
                <a:rPr lang="en-US" sz="2600" b="1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b="1" err="1">
                  <a:latin typeface="Noto Sans"/>
                  <a:ea typeface="Noto Sans"/>
                  <a:cs typeface="Noto Sans"/>
                  <a:sym typeface="Noto Sans"/>
                </a:rPr>
                <a:t>étrend</a:t>
              </a:r>
              <a:r>
                <a:rPr lang="en-US" sz="2600" b="1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elengedhetetlen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ciklus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során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az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energia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szintjének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fenntartása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és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az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általános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egészség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megőrzése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érdekében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.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Figyelembe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veendő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8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endParaRPr sz="26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1122704" lvl="2" indent="-374233">
                <a:lnSpc>
                  <a:spcPct val="200000"/>
                </a:lnSpc>
                <a:buSzPts val="2600"/>
                <a:buFont typeface="Arial"/>
                <a:buChar char="⚬"/>
              </a:pPr>
              <a:r>
                <a:rPr lang="hu-HU" sz="2600"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Rengeteg színes zöldség, saláta vagy gyümölcs minden étkezéshez.</a:t>
              </a:r>
            </a:p>
            <a:p>
              <a:pPr marL="1122704" lvl="2" indent="-374233">
                <a:lnSpc>
                  <a:spcPct val="200000"/>
                </a:lnSpc>
                <a:buSzPts val="2600"/>
                <a:buFont typeface="Arial"/>
                <a:buChar char="⚬"/>
              </a:pPr>
              <a:r>
                <a:rPr lang="hu-HU" sz="2600"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Komplex szénhidrátok az állandó energiaellátáshoz.</a:t>
              </a:r>
            </a:p>
            <a:p>
              <a:pPr marL="1122704" lvl="2" indent="-374233">
                <a:lnSpc>
                  <a:spcPct val="200000"/>
                </a:lnSpc>
                <a:buSzPts val="2600"/>
                <a:buFont typeface="Arial"/>
                <a:buChar char="⚬"/>
              </a:pPr>
              <a:r>
                <a:rPr lang="hu-HU" sz="2600"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Fehérje a növekedéshez és a regenerálódáshoz.</a:t>
              </a:r>
            </a:p>
            <a:p>
              <a:pPr marL="1122704" lvl="2" indent="-374233">
                <a:lnSpc>
                  <a:spcPct val="200000"/>
                </a:lnSpc>
                <a:buSzPts val="2600"/>
                <a:buFont typeface="Arial"/>
                <a:buChar char="⚬"/>
              </a:pPr>
              <a:r>
                <a:rPr lang="hu-HU" sz="2600"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Kis mennyiségű egészséges zsír a tartós energiaellátáshoz.</a:t>
              </a:r>
            </a:p>
            <a:p>
              <a:pPr marL="1122704" lvl="2" indent="-374233">
                <a:lnSpc>
                  <a:spcPct val="200000"/>
                </a:lnSpc>
                <a:buSzPts val="2600"/>
                <a:buFont typeface="Arial"/>
                <a:buChar char="⚬"/>
              </a:pPr>
              <a:r>
                <a:rPr lang="hu-HU" sz="2600"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A hidratálás elengedhetetlen.</a:t>
              </a:r>
              <a:endParaRPr sz="2600" b="0" i="0" u="none" strike="noStrike" cap="none">
                <a:solidFill>
                  <a:srgbClr val="000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oogle Shape;731;p34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732" name="Google Shape;732;p34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FE2E9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733" name="Google Shape;733;p34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hu-HU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			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3. A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menstruációs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ciklus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, 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mint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az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év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négy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évszaka</a:t>
              </a:r>
              <a:endParaRPr sz="1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4" name="Google Shape;734;p34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735" name="Google Shape;735;p34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6" name="Google Shape;736;p34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737" name="Google Shape;737;p34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738" name="Google Shape;738;p34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39" name="Google Shape;739;p34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740" name="Google Shape;740;p34"/>
          <p:cNvGrpSpPr/>
          <p:nvPr/>
        </p:nvGrpSpPr>
        <p:grpSpPr>
          <a:xfrm>
            <a:off x="2134580" y="2875655"/>
            <a:ext cx="10822836" cy="6382645"/>
            <a:chOff x="0" y="-38100"/>
            <a:chExt cx="2642041" cy="1558114"/>
          </a:xfrm>
        </p:grpSpPr>
        <p:sp>
          <p:nvSpPr>
            <p:cNvPr id="741" name="Google Shape;741;p34"/>
            <p:cNvSpPr/>
            <p:nvPr/>
          </p:nvSpPr>
          <p:spPr>
            <a:xfrm>
              <a:off x="0" y="0"/>
              <a:ext cx="2642041" cy="1520014"/>
            </a:xfrm>
            <a:custGeom>
              <a:avLst/>
              <a:gdLst/>
              <a:ahLst/>
              <a:cxnLst/>
              <a:rect l="l" t="t" r="r" b="b"/>
              <a:pathLst>
                <a:path w="2642041" h="1520014" extrusionOk="0">
                  <a:moveTo>
                    <a:pt x="14307" y="0"/>
                  </a:moveTo>
                  <a:lnTo>
                    <a:pt x="2627734" y="0"/>
                  </a:lnTo>
                  <a:cubicBezTo>
                    <a:pt x="2631529" y="0"/>
                    <a:pt x="2635167" y="1507"/>
                    <a:pt x="2637851" y="4190"/>
                  </a:cubicBezTo>
                  <a:cubicBezTo>
                    <a:pt x="2640534" y="6873"/>
                    <a:pt x="2642041" y="10512"/>
                    <a:pt x="2642041" y="14307"/>
                  </a:cubicBezTo>
                  <a:lnTo>
                    <a:pt x="2642041" y="1505707"/>
                  </a:lnTo>
                  <a:cubicBezTo>
                    <a:pt x="2642041" y="1513608"/>
                    <a:pt x="2635636" y="1520014"/>
                    <a:pt x="2627734" y="1520014"/>
                  </a:cubicBezTo>
                  <a:lnTo>
                    <a:pt x="14307" y="1520014"/>
                  </a:lnTo>
                  <a:cubicBezTo>
                    <a:pt x="10512" y="1520014"/>
                    <a:pt x="6873" y="1518506"/>
                    <a:pt x="4190" y="1515823"/>
                  </a:cubicBezTo>
                  <a:cubicBezTo>
                    <a:pt x="1507" y="1513140"/>
                    <a:pt x="0" y="1509501"/>
                    <a:pt x="0" y="1505707"/>
                  </a:cubicBezTo>
                  <a:lnTo>
                    <a:pt x="0" y="14307"/>
                  </a:lnTo>
                  <a:cubicBezTo>
                    <a:pt x="0" y="6405"/>
                    <a:pt x="6405" y="0"/>
                    <a:pt x="14307" y="0"/>
                  </a:cubicBezTo>
                  <a:close/>
                </a:path>
              </a:pathLst>
            </a:custGeom>
            <a:solidFill>
              <a:srgbClr val="F19898">
                <a:alpha val="1921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4"/>
            <p:cNvSpPr txBox="1"/>
            <p:nvPr/>
          </p:nvSpPr>
          <p:spPr>
            <a:xfrm>
              <a:off x="0" y="-38100"/>
              <a:ext cx="2642041" cy="1558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3" name="Google Shape;743;p34"/>
          <p:cNvSpPr txBox="1"/>
          <p:nvPr/>
        </p:nvSpPr>
        <p:spPr>
          <a:xfrm>
            <a:off x="2604158" y="3420764"/>
            <a:ext cx="9915454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40000"/>
              </a:lnSpc>
              <a:buSzPts val="2800"/>
            </a:pPr>
            <a:r>
              <a:rPr lang="en-US" sz="2800" b="1">
                <a:solidFill>
                  <a:srgbClr val="ED6353"/>
                </a:solidFill>
                <a:latin typeface="Noto Sans"/>
                <a:ea typeface="Noto Sans"/>
                <a:cs typeface="Noto Sans"/>
                <a:sym typeface="Noto Sans"/>
              </a:rPr>
              <a:t>A JÓ</a:t>
            </a:r>
            <a:r>
              <a:rPr lang="hu-HU" sz="2800" b="1">
                <a:solidFill>
                  <a:srgbClr val="ED6353"/>
                </a:solidFill>
                <a:latin typeface="Noto Sans"/>
                <a:ea typeface="Noto Sans"/>
                <a:cs typeface="Noto Sans"/>
                <a:sym typeface="Noto Sans"/>
              </a:rPr>
              <a:t>L</a:t>
            </a:r>
            <a:r>
              <a:rPr lang="en-US" sz="2800" b="1">
                <a:solidFill>
                  <a:srgbClr val="ED6353"/>
                </a:solidFill>
                <a:latin typeface="Noto Sans"/>
                <a:ea typeface="Noto Sans"/>
                <a:cs typeface="Noto Sans"/>
                <a:sym typeface="Noto Sans"/>
              </a:rPr>
              <a:t>LÉT TÁMOGATÁSÁRA IRÁNYULÓ TESTEDZÉS</a:t>
            </a:r>
            <a:r>
              <a:rPr lang="en-US" sz="2800" b="1" i="0" u="none" strike="noStrike" cap="none">
                <a:solidFill>
                  <a:srgbClr val="ED6353"/>
                </a:solidFill>
                <a:latin typeface="Noto Sans"/>
                <a:ea typeface="Noto Sans"/>
                <a:cs typeface="Noto Sans"/>
                <a:sym typeface="Noto Sans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34"/>
          <p:cNvSpPr txBox="1"/>
          <p:nvPr/>
        </p:nvSpPr>
        <p:spPr>
          <a:xfrm>
            <a:off x="2134580" y="3903535"/>
            <a:ext cx="10665916" cy="481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52" lvl="1" indent="-280676">
              <a:lnSpc>
                <a:spcPct val="140000"/>
              </a:lnSpc>
              <a:buSzPts val="2600"/>
              <a:buFont typeface="Arial"/>
              <a:buChar char="•"/>
            </a:pPr>
            <a:r>
              <a:rPr lang="en-US" sz="2600">
                <a:latin typeface="Noto Sans"/>
                <a:ea typeface="Noto Sans"/>
                <a:cs typeface="Noto Sans"/>
                <a:sym typeface="Noto Sans"/>
              </a:rPr>
              <a:t>Lehet, </a:t>
            </a:r>
            <a:r>
              <a:rPr lang="en-US" sz="2600" err="1">
                <a:latin typeface="Noto Sans"/>
                <a:ea typeface="Noto Sans"/>
                <a:cs typeface="Noto Sans"/>
                <a:sym typeface="Noto Sans"/>
              </a:rPr>
              <a:t>hogy</a:t>
            </a:r>
            <a:r>
              <a:rPr lang="en-US" sz="26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err="1">
                <a:latin typeface="Noto Sans"/>
                <a:ea typeface="Noto Sans"/>
                <a:cs typeface="Noto Sans"/>
                <a:sym typeface="Noto Sans"/>
              </a:rPr>
              <a:t>több</a:t>
            </a:r>
            <a:r>
              <a:rPr lang="en-US" sz="26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err="1">
                <a:latin typeface="Noto Sans"/>
                <a:ea typeface="Noto Sans"/>
                <a:cs typeface="Noto Sans"/>
                <a:sym typeface="Noto Sans"/>
              </a:rPr>
              <a:t>energiá</a:t>
            </a:r>
            <a:r>
              <a:rPr lang="hu-HU" sz="2600"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26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err="1">
                <a:latin typeface="Noto Sans"/>
                <a:ea typeface="Noto Sans"/>
                <a:cs typeface="Noto Sans"/>
                <a:sym typeface="Noto Sans"/>
              </a:rPr>
              <a:t>lesz</a:t>
            </a:r>
            <a:r>
              <a:rPr lang="en-US" sz="26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600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6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err="1">
                <a:latin typeface="Noto Sans"/>
                <a:ea typeface="Noto Sans"/>
                <a:cs typeface="Noto Sans"/>
                <a:sym typeface="Noto Sans"/>
              </a:rPr>
              <a:t>előnyben</a:t>
            </a:r>
            <a:r>
              <a:rPr lang="en-US" sz="26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err="1">
                <a:latin typeface="Noto Sans"/>
                <a:ea typeface="Noto Sans"/>
                <a:cs typeface="Noto Sans"/>
                <a:sym typeface="Noto Sans"/>
              </a:rPr>
              <a:t>részesít</a:t>
            </a:r>
            <a:r>
              <a:rPr lang="hu-HU" sz="2600" err="1">
                <a:latin typeface="Noto Sans"/>
                <a:ea typeface="Noto Sans"/>
                <a:cs typeface="Noto Sans"/>
                <a:sym typeface="Noto Sans"/>
              </a:rPr>
              <a:t>ed</a:t>
            </a:r>
            <a:r>
              <a:rPr lang="en-US" sz="26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magas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intenzitású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edzéseket</a:t>
            </a:r>
            <a:r>
              <a:rPr lang="en-US" sz="2600">
                <a:latin typeface="Noto Sans"/>
                <a:ea typeface="Noto Sans"/>
                <a:cs typeface="Noto Sans"/>
                <a:sym typeface="Noto Sans"/>
              </a:rPr>
              <a:t>:</a:t>
            </a:r>
            <a:endParaRPr lang="hu-HU" sz="2600">
              <a:latin typeface="Noto Sans"/>
              <a:ea typeface="Noto Sans"/>
              <a:cs typeface="Noto Sans"/>
              <a:sym typeface="Noto Sans"/>
            </a:endParaRPr>
          </a:p>
          <a:p>
            <a:pPr marL="1036320" lvl="2" indent="-345439">
              <a:lnSpc>
                <a:spcPct val="200000"/>
              </a:lnSpc>
              <a:buSzPts val="2400"/>
              <a:buFont typeface="Arial"/>
              <a:buChar char="⚬"/>
            </a:pP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Futás,</a:t>
            </a:r>
          </a:p>
          <a:p>
            <a:pPr marL="1036320" lvl="2" indent="-345439">
              <a:lnSpc>
                <a:spcPct val="200000"/>
              </a:lnSpc>
              <a:buSzPts val="2400"/>
              <a:buFont typeface="Arial"/>
              <a:buChar char="⚬"/>
            </a:pP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HIIT, </a:t>
            </a:r>
          </a:p>
          <a:p>
            <a:pPr marL="1036320" lvl="2" indent="-345439">
              <a:lnSpc>
                <a:spcPct val="200000"/>
              </a:lnSpc>
              <a:buSzPts val="2400"/>
              <a:buFont typeface="Arial"/>
              <a:buChar char="⚬"/>
            </a:pPr>
            <a:r>
              <a:rPr lang="hu-HU" sz="2400" err="1">
                <a:latin typeface="Noto Sans"/>
                <a:ea typeface="Noto Sans"/>
                <a:cs typeface="Noto Sans"/>
                <a:sym typeface="Noto Sans"/>
              </a:rPr>
              <a:t>Spinning</a:t>
            </a: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 órák</a:t>
            </a:r>
          </a:p>
          <a:p>
            <a:pPr marL="1036320" lvl="2" indent="-345439">
              <a:lnSpc>
                <a:spcPct val="200000"/>
              </a:lnSpc>
              <a:buSzPts val="2400"/>
              <a:buFont typeface="Arial"/>
              <a:buChar char="⚬"/>
            </a:pP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Erőnléti edzés az izmok fejlesztésére.</a:t>
            </a:r>
          </a:p>
          <a:p>
            <a:pPr marL="1036320" lvl="2" indent="-345439">
              <a:lnSpc>
                <a:spcPct val="200000"/>
              </a:lnSpc>
              <a:buSzPts val="2400"/>
              <a:buFont typeface="Arial"/>
              <a:buChar char="⚬"/>
            </a:pP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 Kitartást igénylő tevékenységek, mint például hosszú túrák, úszás.</a:t>
            </a:r>
          </a:p>
        </p:txBody>
      </p:sp>
      <p:grpSp>
        <p:nvGrpSpPr>
          <p:cNvPr id="745" name="Google Shape;745;p34"/>
          <p:cNvGrpSpPr/>
          <p:nvPr/>
        </p:nvGrpSpPr>
        <p:grpSpPr>
          <a:xfrm>
            <a:off x="2724889" y="2664914"/>
            <a:ext cx="3692907" cy="650216"/>
            <a:chOff x="0" y="0"/>
            <a:chExt cx="901503" cy="158729"/>
          </a:xfrm>
        </p:grpSpPr>
        <p:sp>
          <p:nvSpPr>
            <p:cNvPr id="746" name="Google Shape;746;p34"/>
            <p:cNvSpPr/>
            <p:nvPr/>
          </p:nvSpPr>
          <p:spPr>
            <a:xfrm>
              <a:off x="0" y="0"/>
              <a:ext cx="901471" cy="158729"/>
            </a:xfrm>
            <a:custGeom>
              <a:avLst/>
              <a:gdLst/>
              <a:ahLst/>
              <a:cxnLst/>
              <a:rect l="l" t="t" r="r" b="b"/>
              <a:pathLst>
                <a:path w="901471" h="158729" extrusionOk="0">
                  <a:moveTo>
                    <a:pt x="0" y="0"/>
                  </a:moveTo>
                  <a:lnTo>
                    <a:pt x="901471" y="0"/>
                  </a:lnTo>
                  <a:lnTo>
                    <a:pt x="901471" y="158729"/>
                  </a:lnTo>
                  <a:lnTo>
                    <a:pt x="0" y="158729"/>
                  </a:lnTo>
                  <a:close/>
                </a:path>
              </a:pathLst>
            </a:custGeom>
            <a:solidFill>
              <a:srgbClr val="F19898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747" name="Google Shape;747;p34"/>
            <p:cNvSpPr txBox="1"/>
            <p:nvPr/>
          </p:nvSpPr>
          <p:spPr>
            <a:xfrm>
              <a:off x="3" y="3"/>
              <a:ext cx="9015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 algn="ctr">
                <a:lnSpc>
                  <a:spcPct val="140000"/>
                </a:lnSpc>
                <a:buSzPts val="2900"/>
              </a:pPr>
              <a:r>
                <a:rPr lang="en-US" sz="2900" err="1">
                  <a:solidFill>
                    <a:srgbClr val="FFFFFF"/>
                  </a:solidFill>
                  <a:latin typeface="Noto Sans Osage"/>
                  <a:ea typeface="Noto Sans Osage"/>
                  <a:cs typeface="Noto Sans Osage"/>
                  <a:sym typeface="Noto Sans Osage"/>
                </a:rPr>
                <a:t>Preovulációs</a:t>
              </a:r>
              <a:r>
                <a:rPr lang="en-US" sz="2900">
                  <a:solidFill>
                    <a:srgbClr val="FFFFFF"/>
                  </a:solidFill>
                  <a:latin typeface="Noto Sans Osage"/>
                  <a:ea typeface="Noto Sans Osage"/>
                  <a:cs typeface="Noto Sans Osage"/>
                  <a:sym typeface="Noto Sans Osage"/>
                </a:rPr>
                <a:t> </a:t>
              </a:r>
              <a:r>
                <a:rPr lang="en-US" sz="2900" err="1">
                  <a:solidFill>
                    <a:srgbClr val="FFFFFF"/>
                  </a:solidFill>
                  <a:latin typeface="Noto Sans Osage"/>
                  <a:ea typeface="Noto Sans Osage"/>
                  <a:cs typeface="Noto Sans Osage"/>
                  <a:sym typeface="Noto Sans Osage"/>
                </a:rPr>
                <a:t>fázis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8" name="Google Shape;748;p34"/>
          <p:cNvSpPr txBox="1"/>
          <p:nvPr/>
        </p:nvSpPr>
        <p:spPr>
          <a:xfrm>
            <a:off x="6548108" y="2614359"/>
            <a:ext cx="1856923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ED6353"/>
                </a:solidFill>
                <a:latin typeface="Noto Sans"/>
                <a:ea typeface="Noto Sans"/>
                <a:cs typeface="Noto Sans"/>
                <a:sym typeface="Noto Sans"/>
              </a:rPr>
              <a:t>6-14</a:t>
            </a:r>
            <a:r>
              <a:rPr lang="hu-HU" sz="2800" b="1" i="0" u="none" strike="noStrike" cap="none">
                <a:solidFill>
                  <a:srgbClr val="ED6353"/>
                </a:solidFill>
                <a:latin typeface="Noto Sans"/>
                <a:ea typeface="Noto Sans"/>
                <a:cs typeface="Noto Sans"/>
                <a:sym typeface="Noto Sans"/>
              </a:rPr>
              <a:t>.NAP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34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750" name="Google Shape;750;p34"/>
          <p:cNvSpPr txBox="1"/>
          <p:nvPr/>
        </p:nvSpPr>
        <p:spPr>
          <a:xfrm>
            <a:off x="8434393" y="877647"/>
            <a:ext cx="9018592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pt-BR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BIOLÓGIA ALAPJAI ÉS A MENSTRUÁCIÓS CIKLUS</a:t>
            </a:r>
            <a:endParaRPr lang="pt-BR"/>
          </a:p>
        </p:txBody>
      </p:sp>
      <p:sp>
        <p:nvSpPr>
          <p:cNvPr id="751" name="Google Shape;751;p34"/>
          <p:cNvSpPr/>
          <p:nvPr/>
        </p:nvSpPr>
        <p:spPr>
          <a:xfrm rot="3309610">
            <a:off x="12971446" y="2726546"/>
            <a:ext cx="5518076" cy="3983361"/>
          </a:xfrm>
          <a:custGeom>
            <a:avLst/>
            <a:gdLst/>
            <a:ahLst/>
            <a:cxnLst/>
            <a:rect l="l" t="t" r="r" b="b"/>
            <a:pathLst>
              <a:path w="5518076" h="3983361" extrusionOk="0">
                <a:moveTo>
                  <a:pt x="0" y="0"/>
                </a:moveTo>
                <a:lnTo>
                  <a:pt x="5518076" y="0"/>
                </a:lnTo>
                <a:lnTo>
                  <a:pt x="5518076" y="3983361"/>
                </a:lnTo>
                <a:lnTo>
                  <a:pt x="0" y="3983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752" name="Google Shape;752;p34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34"/>
          <p:cNvSpPr/>
          <p:nvPr/>
        </p:nvSpPr>
        <p:spPr>
          <a:xfrm rot="-10253073">
            <a:off x="14010223" y="6776209"/>
            <a:ext cx="2039350" cy="1472155"/>
          </a:xfrm>
          <a:custGeom>
            <a:avLst/>
            <a:gdLst/>
            <a:ahLst/>
            <a:cxnLst/>
            <a:rect l="l" t="t" r="r" b="b"/>
            <a:pathLst>
              <a:path w="2039350" h="1472155" extrusionOk="0">
                <a:moveTo>
                  <a:pt x="0" y="0"/>
                </a:moveTo>
                <a:lnTo>
                  <a:pt x="2039349" y="0"/>
                </a:lnTo>
                <a:lnTo>
                  <a:pt x="2039349" y="1472155"/>
                </a:lnTo>
                <a:lnTo>
                  <a:pt x="0" y="14721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" name="Google Shape;758;p35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759" name="Google Shape;759;p35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FE2E9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760" name="Google Shape;760;p35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hu-HU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			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3. A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menstruációs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ciklus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, 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mint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az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év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négy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évszaka</a:t>
              </a:r>
              <a:endParaRPr sz="1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1" name="Google Shape;761;p35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762" name="Google Shape;762;p35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3" name="Google Shape;763;p35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764" name="Google Shape;764;p35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765" name="Google Shape;765;p35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6" name="Google Shape;766;p35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767" name="Google Shape;767;p35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grpSp>
        <p:nvGrpSpPr>
          <p:cNvPr id="768" name="Google Shape;768;p35"/>
          <p:cNvGrpSpPr/>
          <p:nvPr/>
        </p:nvGrpSpPr>
        <p:grpSpPr>
          <a:xfrm>
            <a:off x="1463363" y="2875655"/>
            <a:ext cx="15361274" cy="6382645"/>
            <a:chOff x="0" y="-38100"/>
            <a:chExt cx="3749952" cy="1558114"/>
          </a:xfrm>
        </p:grpSpPr>
        <p:sp>
          <p:nvSpPr>
            <p:cNvPr id="769" name="Google Shape;769;p35"/>
            <p:cNvSpPr/>
            <p:nvPr/>
          </p:nvSpPr>
          <p:spPr>
            <a:xfrm>
              <a:off x="0" y="0"/>
              <a:ext cx="3749952" cy="1520014"/>
            </a:xfrm>
            <a:custGeom>
              <a:avLst/>
              <a:gdLst/>
              <a:ahLst/>
              <a:cxnLst/>
              <a:rect l="l" t="t" r="r" b="b"/>
              <a:pathLst>
                <a:path w="3749952" h="1520014" extrusionOk="0">
                  <a:moveTo>
                    <a:pt x="10080" y="0"/>
                  </a:moveTo>
                  <a:lnTo>
                    <a:pt x="3739872" y="0"/>
                  </a:lnTo>
                  <a:cubicBezTo>
                    <a:pt x="3745439" y="0"/>
                    <a:pt x="3749952" y="4513"/>
                    <a:pt x="3749952" y="10080"/>
                  </a:cubicBezTo>
                  <a:lnTo>
                    <a:pt x="3749952" y="1509934"/>
                  </a:lnTo>
                  <a:cubicBezTo>
                    <a:pt x="3749952" y="1515501"/>
                    <a:pt x="3745439" y="1520014"/>
                    <a:pt x="3739872" y="1520014"/>
                  </a:cubicBezTo>
                  <a:lnTo>
                    <a:pt x="10080" y="1520014"/>
                  </a:lnTo>
                  <a:cubicBezTo>
                    <a:pt x="4513" y="1520014"/>
                    <a:pt x="0" y="1515501"/>
                    <a:pt x="0" y="1509934"/>
                  </a:cubicBezTo>
                  <a:lnTo>
                    <a:pt x="0" y="10080"/>
                  </a:lnTo>
                  <a:cubicBezTo>
                    <a:pt x="0" y="4513"/>
                    <a:pt x="4513" y="0"/>
                    <a:pt x="10080" y="0"/>
                  </a:cubicBezTo>
                  <a:close/>
                </a:path>
              </a:pathLst>
            </a:custGeom>
            <a:solidFill>
              <a:srgbClr val="FFBD59">
                <a:alpha val="1921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5"/>
            <p:cNvSpPr txBox="1"/>
            <p:nvPr/>
          </p:nvSpPr>
          <p:spPr>
            <a:xfrm>
              <a:off x="0" y="-38100"/>
              <a:ext cx="3749952" cy="1558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1" name="Google Shape;771;p35"/>
          <p:cNvGrpSpPr/>
          <p:nvPr/>
        </p:nvGrpSpPr>
        <p:grpSpPr>
          <a:xfrm>
            <a:off x="2050325" y="2664914"/>
            <a:ext cx="3692896" cy="650216"/>
            <a:chOff x="0" y="0"/>
            <a:chExt cx="901500" cy="158729"/>
          </a:xfrm>
        </p:grpSpPr>
        <p:sp>
          <p:nvSpPr>
            <p:cNvPr id="772" name="Google Shape;772;p35"/>
            <p:cNvSpPr/>
            <p:nvPr/>
          </p:nvSpPr>
          <p:spPr>
            <a:xfrm>
              <a:off x="0" y="0"/>
              <a:ext cx="901471" cy="158729"/>
            </a:xfrm>
            <a:custGeom>
              <a:avLst/>
              <a:gdLst/>
              <a:ahLst/>
              <a:cxnLst/>
              <a:rect l="l" t="t" r="r" b="b"/>
              <a:pathLst>
                <a:path w="901471" h="158729" extrusionOk="0">
                  <a:moveTo>
                    <a:pt x="0" y="0"/>
                  </a:moveTo>
                  <a:lnTo>
                    <a:pt x="901471" y="0"/>
                  </a:lnTo>
                  <a:lnTo>
                    <a:pt x="901471" y="158729"/>
                  </a:lnTo>
                  <a:lnTo>
                    <a:pt x="0" y="158729"/>
                  </a:lnTo>
                  <a:close/>
                </a:path>
              </a:pathLst>
            </a:custGeom>
            <a:solidFill>
              <a:srgbClr val="FFBD59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773" name="Google Shape;773;p35"/>
            <p:cNvSpPr txBox="1"/>
            <p:nvPr/>
          </p:nvSpPr>
          <p:spPr>
            <a:xfrm>
              <a:off x="0" y="3"/>
              <a:ext cx="9015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hu-HU" sz="2900">
                  <a:solidFill>
                    <a:srgbClr val="FFFFFF"/>
                  </a:solidFill>
                  <a:latin typeface="Noto Sans Osage"/>
                  <a:ea typeface="Noto Sans Osage"/>
                  <a:sym typeface="Noto Sans Osage"/>
                </a:rPr>
                <a:t>Ovuláció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4" name="Google Shape;774;p35"/>
          <p:cNvGrpSpPr/>
          <p:nvPr/>
        </p:nvGrpSpPr>
        <p:grpSpPr>
          <a:xfrm>
            <a:off x="1779694" y="4984865"/>
            <a:ext cx="6989138" cy="3638287"/>
            <a:chOff x="0" y="-57150"/>
            <a:chExt cx="1706169" cy="888169"/>
          </a:xfrm>
        </p:grpSpPr>
        <p:sp>
          <p:nvSpPr>
            <p:cNvPr id="775" name="Google Shape;775;p35"/>
            <p:cNvSpPr/>
            <p:nvPr/>
          </p:nvSpPr>
          <p:spPr>
            <a:xfrm>
              <a:off x="0" y="0"/>
              <a:ext cx="1706169" cy="831019"/>
            </a:xfrm>
            <a:custGeom>
              <a:avLst/>
              <a:gdLst/>
              <a:ahLst/>
              <a:cxnLst/>
              <a:rect l="l" t="t" r="r" b="b"/>
              <a:pathLst>
                <a:path w="1706169" h="831019" extrusionOk="0">
                  <a:moveTo>
                    <a:pt x="0" y="0"/>
                  </a:moveTo>
                  <a:lnTo>
                    <a:pt x="1706169" y="0"/>
                  </a:lnTo>
                  <a:lnTo>
                    <a:pt x="1706169" y="831019"/>
                  </a:lnTo>
                  <a:lnTo>
                    <a:pt x="0" y="83101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776" name="Google Shape;776;p35"/>
            <p:cNvSpPr txBox="1"/>
            <p:nvPr/>
          </p:nvSpPr>
          <p:spPr>
            <a:xfrm>
              <a:off x="0" y="-57150"/>
              <a:ext cx="1706169" cy="8881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561352" lvl="1" indent="-280676">
                <a:lnSpc>
                  <a:spcPct val="140000"/>
                </a:lnSpc>
                <a:buSzPts val="2600"/>
                <a:buFont typeface="Arial"/>
                <a:buChar char="•"/>
              </a:pPr>
              <a:r>
                <a:rPr lang="en-US" sz="2600" b="1">
                  <a:latin typeface="Noto Sans"/>
                  <a:ea typeface="Noto Sans"/>
                  <a:cs typeface="Noto Sans"/>
                  <a:sym typeface="Noto Sans"/>
                </a:rPr>
                <a:t>Mi </a:t>
              </a:r>
              <a:r>
                <a:rPr lang="en-US" sz="2600" b="1" err="1">
                  <a:latin typeface="Noto Sans"/>
                  <a:ea typeface="Noto Sans"/>
                  <a:cs typeface="Noto Sans"/>
                  <a:sym typeface="Noto Sans"/>
                </a:rPr>
                <a:t>történik</a:t>
              </a:r>
              <a:r>
                <a:rPr lang="hu-HU" sz="2600" b="1">
                  <a:latin typeface="Noto Sans"/>
                  <a:ea typeface="Noto Sans"/>
                  <a:cs typeface="Noto Sans"/>
                  <a:sym typeface="Noto Sans"/>
                </a:rPr>
                <a:t>?</a:t>
              </a:r>
            </a:p>
            <a:p>
              <a:pPr marL="623576" lvl="8" indent="-342900">
                <a:lnSpc>
                  <a:spcPct val="140000"/>
                </a:lnSpc>
                <a:buSzPts val="2600"/>
                <a:buFont typeface="Courier New" panose="02070309020205020404" pitchFamily="49" charset="0"/>
                <a:buChar char="o"/>
              </a:pP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Az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érett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petesejt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kiszabadul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petefészekből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,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és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eljut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méhbe</a:t>
              </a:r>
              <a:endParaRPr sz="2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561352" marR="0" lvl="1" indent="-280676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Char char="•"/>
              </a:pPr>
              <a:r>
                <a:rPr lang="en-US" sz="2600" b="1" i="0" u="none" strike="noStrike" cap="none" err="1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Hormon</a:t>
              </a:r>
              <a:r>
                <a:rPr lang="hu-HU" sz="2600" b="1">
                  <a:latin typeface="Noto Sans"/>
                  <a:ea typeface="Noto Sans"/>
                  <a:cs typeface="Noto Sans"/>
                  <a:sym typeface="Noto Sans"/>
                </a:rPr>
                <a:t>ok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036346" lvl="2" indent="-345449">
                <a:lnSpc>
                  <a:spcPct val="140000"/>
                </a:lnSpc>
                <a:buSzPts val="2400"/>
                <a:buFont typeface="Arial"/>
                <a:buChar char="⚬"/>
              </a:pP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luteinizáló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hormon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(LH)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szintjének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emelkedése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indítja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be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peteérést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.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Ösztrogénszint-emelkedés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7" name="Google Shape;777;p35"/>
          <p:cNvGrpSpPr/>
          <p:nvPr/>
        </p:nvGrpSpPr>
        <p:grpSpPr>
          <a:xfrm>
            <a:off x="8768832" y="4940624"/>
            <a:ext cx="7584590" cy="3682528"/>
            <a:chOff x="0" y="-67950"/>
            <a:chExt cx="1851529" cy="898969"/>
          </a:xfrm>
        </p:grpSpPr>
        <p:sp>
          <p:nvSpPr>
            <p:cNvPr id="778" name="Google Shape;778;p35"/>
            <p:cNvSpPr/>
            <p:nvPr/>
          </p:nvSpPr>
          <p:spPr>
            <a:xfrm>
              <a:off x="0" y="0"/>
              <a:ext cx="1851529" cy="831019"/>
            </a:xfrm>
            <a:custGeom>
              <a:avLst/>
              <a:gdLst/>
              <a:ahLst/>
              <a:cxnLst/>
              <a:rect l="l" t="t" r="r" b="b"/>
              <a:pathLst>
                <a:path w="1851529" h="831019" extrusionOk="0">
                  <a:moveTo>
                    <a:pt x="0" y="0"/>
                  </a:moveTo>
                  <a:lnTo>
                    <a:pt x="1851529" y="0"/>
                  </a:lnTo>
                  <a:lnTo>
                    <a:pt x="1851529" y="831019"/>
                  </a:lnTo>
                  <a:lnTo>
                    <a:pt x="0" y="83101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779" name="Google Shape;779;p35"/>
            <p:cNvSpPr txBox="1"/>
            <p:nvPr/>
          </p:nvSpPr>
          <p:spPr>
            <a:xfrm>
              <a:off x="0" y="-67950"/>
              <a:ext cx="1851529" cy="8881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561352" marR="0" lvl="1" indent="-280676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Char char="•"/>
              </a:pPr>
              <a:r>
                <a:rPr lang="hu-HU" sz="2600" b="1" i="0" u="none" strike="noStrike" cap="none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Érzések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036346" lvl="2" indent="-345449">
                <a:lnSpc>
                  <a:spcPct val="140000"/>
                </a:lnSpc>
                <a:buSzPts val="2400"/>
                <a:buFont typeface="Arial"/>
                <a:buChar char="⚬"/>
              </a:pP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Lehetséges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,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hogy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nagyobb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önbizalommal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,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vonzóbbnak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érzed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magad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,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és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jobban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összpontosítasz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társasági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életre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vagy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az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aktív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tevékenységekre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.</a:t>
              </a:r>
              <a:endParaRPr sz="2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561352" marR="0" lvl="1" indent="-280676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Char char="•"/>
              </a:pPr>
              <a:r>
                <a:rPr lang="en-US" sz="2600" b="1" i="0" u="none" strike="noStrike" cap="none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Energia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036346" lvl="2" indent="-345449">
                <a:lnSpc>
                  <a:spcPct val="140000"/>
                </a:lnSpc>
                <a:buSzPts val="2400"/>
                <a:buFont typeface="Arial"/>
                <a:buChar char="⚬"/>
              </a:pP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Az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energiaszinted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csúcson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van,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akárcsak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hosszú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,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fényes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nyári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napokon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0" name="Google Shape;780;p35"/>
          <p:cNvSpPr txBox="1"/>
          <p:nvPr/>
        </p:nvSpPr>
        <p:spPr>
          <a:xfrm>
            <a:off x="8434393" y="877647"/>
            <a:ext cx="9018592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pt-BR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BIOLÓGIA ALAPJAI ÉS A MENSTRUÁCIÓS CIKLUS</a:t>
            </a:r>
            <a:endParaRPr lang="pt-BR"/>
          </a:p>
        </p:txBody>
      </p:sp>
      <p:sp>
        <p:nvSpPr>
          <p:cNvPr id="781" name="Google Shape;781;p35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35"/>
          <p:cNvSpPr txBox="1"/>
          <p:nvPr/>
        </p:nvSpPr>
        <p:spPr>
          <a:xfrm>
            <a:off x="5873544" y="2614359"/>
            <a:ext cx="1856923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BD59"/>
                </a:solidFill>
                <a:latin typeface="Noto Sans"/>
                <a:ea typeface="Noto Sans"/>
                <a:cs typeface="Noto Sans"/>
                <a:sym typeface="Noto Sans"/>
              </a:rPr>
              <a:t> 14</a:t>
            </a:r>
            <a:r>
              <a:rPr lang="hu-HU" sz="2800" b="1" i="0" u="none" strike="noStrike" cap="none">
                <a:solidFill>
                  <a:srgbClr val="FFBD59"/>
                </a:solidFill>
                <a:latin typeface="Noto Sans"/>
                <a:ea typeface="Noto Sans"/>
                <a:cs typeface="Noto Sans"/>
                <a:sym typeface="Noto Sans"/>
              </a:rPr>
              <a:t>. NAP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35"/>
          <p:cNvSpPr/>
          <p:nvPr/>
        </p:nvSpPr>
        <p:spPr>
          <a:xfrm>
            <a:off x="13870035" y="833406"/>
            <a:ext cx="5276541" cy="4296049"/>
          </a:xfrm>
          <a:custGeom>
            <a:avLst/>
            <a:gdLst/>
            <a:ahLst/>
            <a:cxnLst/>
            <a:rect l="l" t="t" r="r" b="b"/>
            <a:pathLst>
              <a:path w="3661622" h="3025842" extrusionOk="0">
                <a:moveTo>
                  <a:pt x="0" y="0"/>
                </a:moveTo>
                <a:lnTo>
                  <a:pt x="3661622" y="0"/>
                </a:lnTo>
                <a:lnTo>
                  <a:pt x="3661622" y="3025842"/>
                </a:lnTo>
                <a:lnTo>
                  <a:pt x="0" y="30258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784" name="Google Shape;784;p35"/>
          <p:cNvSpPr txBox="1"/>
          <p:nvPr/>
        </p:nvSpPr>
        <p:spPr>
          <a:xfrm>
            <a:off x="1473852" y="3629455"/>
            <a:ext cx="14124870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18173" lvl="1" indent="-259086">
              <a:lnSpc>
                <a:spcPct val="140000"/>
              </a:lnSpc>
              <a:buSzPts val="2400"/>
              <a:buFont typeface="Arial"/>
              <a:buChar char="•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Olyan, mint a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nyár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–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magas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energiaszint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csúcsban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lévő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termékenység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időszak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amikor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legélénkebbnek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érzed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magad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 Az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ovuláció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során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test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petesejtet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bocsát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ki,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legtermékenyebb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időszak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9" name="Google Shape;789;p36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790" name="Google Shape;790;p36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FE2E9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791" name="Google Shape;791;p36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hu-HU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			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3. A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menstruációs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ciklus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, 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mint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az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év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négy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évszaka</a:t>
              </a:r>
              <a:endParaRPr sz="1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2" name="Google Shape;792;p36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793" name="Google Shape;793;p36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94" name="Google Shape;794;p36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795" name="Google Shape;795;p36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796" name="Google Shape;796;p36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7" name="Google Shape;797;p36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798" name="Google Shape;798;p36"/>
          <p:cNvGrpSpPr/>
          <p:nvPr/>
        </p:nvGrpSpPr>
        <p:grpSpPr>
          <a:xfrm>
            <a:off x="1463363" y="2875655"/>
            <a:ext cx="15361274" cy="6382645"/>
            <a:chOff x="0" y="-38100"/>
            <a:chExt cx="3749952" cy="1558114"/>
          </a:xfrm>
        </p:grpSpPr>
        <p:sp>
          <p:nvSpPr>
            <p:cNvPr id="799" name="Google Shape;799;p36"/>
            <p:cNvSpPr/>
            <p:nvPr/>
          </p:nvSpPr>
          <p:spPr>
            <a:xfrm>
              <a:off x="0" y="0"/>
              <a:ext cx="3749952" cy="1520014"/>
            </a:xfrm>
            <a:custGeom>
              <a:avLst/>
              <a:gdLst/>
              <a:ahLst/>
              <a:cxnLst/>
              <a:rect l="l" t="t" r="r" b="b"/>
              <a:pathLst>
                <a:path w="3749952" h="1520014" extrusionOk="0">
                  <a:moveTo>
                    <a:pt x="10080" y="0"/>
                  </a:moveTo>
                  <a:lnTo>
                    <a:pt x="3739872" y="0"/>
                  </a:lnTo>
                  <a:cubicBezTo>
                    <a:pt x="3745439" y="0"/>
                    <a:pt x="3749952" y="4513"/>
                    <a:pt x="3749952" y="10080"/>
                  </a:cubicBezTo>
                  <a:lnTo>
                    <a:pt x="3749952" y="1509934"/>
                  </a:lnTo>
                  <a:cubicBezTo>
                    <a:pt x="3749952" y="1515501"/>
                    <a:pt x="3745439" y="1520014"/>
                    <a:pt x="3739872" y="1520014"/>
                  </a:cubicBezTo>
                  <a:lnTo>
                    <a:pt x="10080" y="1520014"/>
                  </a:lnTo>
                  <a:cubicBezTo>
                    <a:pt x="4513" y="1520014"/>
                    <a:pt x="0" y="1515501"/>
                    <a:pt x="0" y="1509934"/>
                  </a:cubicBezTo>
                  <a:lnTo>
                    <a:pt x="0" y="10080"/>
                  </a:lnTo>
                  <a:cubicBezTo>
                    <a:pt x="0" y="4513"/>
                    <a:pt x="4513" y="0"/>
                    <a:pt x="10080" y="0"/>
                  </a:cubicBezTo>
                  <a:close/>
                </a:path>
              </a:pathLst>
            </a:custGeom>
            <a:solidFill>
              <a:srgbClr val="FFBD59">
                <a:alpha val="1921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6"/>
            <p:cNvSpPr txBox="1"/>
            <p:nvPr/>
          </p:nvSpPr>
          <p:spPr>
            <a:xfrm>
              <a:off x="0" y="-38100"/>
              <a:ext cx="3749952" cy="1558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1" name="Google Shape;801;p36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802" name="Google Shape;802;p36"/>
          <p:cNvSpPr txBox="1"/>
          <p:nvPr/>
        </p:nvSpPr>
        <p:spPr>
          <a:xfrm>
            <a:off x="8434393" y="877647"/>
            <a:ext cx="9018592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pt-BR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BIOLÓGIA ALAPJAI ÉS A MENSTRUÁCIÓS CIKLUS</a:t>
            </a:r>
            <a:endParaRPr lang="pt-BR"/>
          </a:p>
        </p:txBody>
      </p:sp>
      <p:sp>
        <p:nvSpPr>
          <p:cNvPr id="803" name="Google Shape;803;p36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4" name="Google Shape;804;p36"/>
          <p:cNvGrpSpPr/>
          <p:nvPr/>
        </p:nvGrpSpPr>
        <p:grpSpPr>
          <a:xfrm>
            <a:off x="2050325" y="2664914"/>
            <a:ext cx="3692896" cy="650216"/>
            <a:chOff x="0" y="0"/>
            <a:chExt cx="901500" cy="158729"/>
          </a:xfrm>
        </p:grpSpPr>
        <p:sp>
          <p:nvSpPr>
            <p:cNvPr id="805" name="Google Shape;805;p36"/>
            <p:cNvSpPr/>
            <p:nvPr/>
          </p:nvSpPr>
          <p:spPr>
            <a:xfrm>
              <a:off x="0" y="0"/>
              <a:ext cx="901471" cy="158729"/>
            </a:xfrm>
            <a:custGeom>
              <a:avLst/>
              <a:gdLst/>
              <a:ahLst/>
              <a:cxnLst/>
              <a:rect l="l" t="t" r="r" b="b"/>
              <a:pathLst>
                <a:path w="901471" h="158729" extrusionOk="0">
                  <a:moveTo>
                    <a:pt x="0" y="0"/>
                  </a:moveTo>
                  <a:lnTo>
                    <a:pt x="901471" y="0"/>
                  </a:lnTo>
                  <a:lnTo>
                    <a:pt x="901471" y="158729"/>
                  </a:lnTo>
                  <a:lnTo>
                    <a:pt x="0" y="158729"/>
                  </a:lnTo>
                  <a:close/>
                </a:path>
              </a:pathLst>
            </a:custGeom>
            <a:solidFill>
              <a:srgbClr val="FFBD59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806" name="Google Shape;806;p36"/>
            <p:cNvSpPr txBox="1"/>
            <p:nvPr/>
          </p:nvSpPr>
          <p:spPr>
            <a:xfrm>
              <a:off x="0" y="3"/>
              <a:ext cx="9015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hu-HU" sz="2900" b="0" i="0" u="none" strike="noStrike" cap="none">
                  <a:solidFill>
                    <a:srgbClr val="FFFFFF"/>
                  </a:solidFill>
                  <a:latin typeface="Noto Sans Osage"/>
                  <a:ea typeface="Noto Sans Osage"/>
                  <a:cs typeface="Noto Sans Osage"/>
                  <a:sym typeface="Noto Sans Osage"/>
                </a:rPr>
                <a:t>Ovuláció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7" name="Google Shape;807;p36"/>
          <p:cNvSpPr txBox="1"/>
          <p:nvPr/>
        </p:nvSpPr>
        <p:spPr>
          <a:xfrm>
            <a:off x="1461369" y="3410698"/>
            <a:ext cx="15361274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40000"/>
              </a:lnSpc>
              <a:buSzPts val="2800"/>
            </a:pPr>
            <a:r>
              <a:rPr lang="en-US" sz="2800" b="1" u="sng">
                <a:solidFill>
                  <a:srgbClr val="D18F33"/>
                </a:solidFill>
                <a:latin typeface="Noto Sans"/>
                <a:ea typeface="Noto Sans"/>
                <a:cs typeface="Noto Sans"/>
                <a:sym typeface="Noto Sans"/>
              </a:rPr>
              <a:t>A JÓ</a:t>
            </a:r>
            <a:r>
              <a:rPr lang="hu-HU" sz="2800" b="1" u="sng">
                <a:solidFill>
                  <a:srgbClr val="D18F33"/>
                </a:solidFill>
                <a:latin typeface="Noto Sans"/>
                <a:ea typeface="Noto Sans"/>
                <a:cs typeface="Noto Sans"/>
                <a:sym typeface="Noto Sans"/>
              </a:rPr>
              <a:t>L</a:t>
            </a:r>
            <a:r>
              <a:rPr lang="en-US" sz="2800" b="1" u="sng">
                <a:solidFill>
                  <a:srgbClr val="D18F33"/>
                </a:solidFill>
                <a:latin typeface="Noto Sans"/>
                <a:ea typeface="Noto Sans"/>
                <a:cs typeface="Noto Sans"/>
                <a:sym typeface="Noto Sans"/>
              </a:rPr>
              <a:t>LÉTET TÁMOGATÓ ÉTELEK: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8" name="Google Shape;808;p36"/>
          <p:cNvGrpSpPr/>
          <p:nvPr/>
        </p:nvGrpSpPr>
        <p:grpSpPr>
          <a:xfrm>
            <a:off x="1887482" y="3761645"/>
            <a:ext cx="14085852" cy="2208365"/>
            <a:chOff x="0" y="-124458"/>
            <a:chExt cx="3438600" cy="539100"/>
          </a:xfrm>
        </p:grpSpPr>
        <p:sp>
          <p:nvSpPr>
            <p:cNvPr id="809" name="Google Shape;809;p36"/>
            <p:cNvSpPr/>
            <p:nvPr/>
          </p:nvSpPr>
          <p:spPr>
            <a:xfrm>
              <a:off x="0" y="0"/>
              <a:ext cx="3438484" cy="329465"/>
            </a:xfrm>
            <a:custGeom>
              <a:avLst/>
              <a:gdLst/>
              <a:ahLst/>
              <a:cxnLst/>
              <a:rect l="l" t="t" r="r" b="b"/>
              <a:pathLst>
                <a:path w="3438484" h="329465" extrusionOk="0">
                  <a:moveTo>
                    <a:pt x="0" y="0"/>
                  </a:moveTo>
                  <a:lnTo>
                    <a:pt x="3438484" y="0"/>
                  </a:lnTo>
                  <a:lnTo>
                    <a:pt x="3438484" y="329465"/>
                  </a:lnTo>
                  <a:lnTo>
                    <a:pt x="0" y="3294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810" name="Google Shape;810;p36"/>
            <p:cNvSpPr txBox="1"/>
            <p:nvPr/>
          </p:nvSpPr>
          <p:spPr>
            <a:xfrm>
              <a:off x="0" y="-124458"/>
              <a:ext cx="3438600" cy="53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561352" lvl="1" indent="-280676">
                <a:lnSpc>
                  <a:spcPct val="200000"/>
                </a:lnSpc>
                <a:buSzPts val="2600"/>
                <a:buFont typeface="Arial"/>
                <a:buChar char="•"/>
              </a:pP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Fontos,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hogy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egészséges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és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kiegyensúlyozott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ételeket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fogyassz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, és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figyel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megfelelő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folyadékbevitelre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1" name="Google Shape;811;p36"/>
          <p:cNvSpPr txBox="1"/>
          <p:nvPr/>
        </p:nvSpPr>
        <p:spPr>
          <a:xfrm>
            <a:off x="5873544" y="2614359"/>
            <a:ext cx="1856923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BD59"/>
                </a:solidFill>
                <a:latin typeface="Noto Sans"/>
                <a:ea typeface="Noto Sans"/>
                <a:cs typeface="Noto Sans"/>
                <a:sym typeface="Noto Sans"/>
              </a:rPr>
              <a:t> 14</a:t>
            </a:r>
            <a:r>
              <a:rPr lang="hu-HU" sz="2800" b="1" i="0" u="none" strike="noStrike" cap="none">
                <a:solidFill>
                  <a:srgbClr val="FFBD59"/>
                </a:solidFill>
                <a:latin typeface="Noto Sans"/>
                <a:ea typeface="Noto Sans"/>
                <a:cs typeface="Noto Sans"/>
                <a:sym typeface="Noto Sans"/>
              </a:rPr>
              <a:t>.NAP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36"/>
          <p:cNvSpPr/>
          <p:nvPr/>
        </p:nvSpPr>
        <p:spPr>
          <a:xfrm>
            <a:off x="13688666" y="1106536"/>
            <a:ext cx="4698710" cy="3641388"/>
          </a:xfrm>
          <a:custGeom>
            <a:avLst/>
            <a:gdLst/>
            <a:ahLst/>
            <a:cxnLst/>
            <a:rect l="l" t="t" r="r" b="b"/>
            <a:pathLst>
              <a:path w="3661622" h="3025842" extrusionOk="0">
                <a:moveTo>
                  <a:pt x="0" y="0"/>
                </a:moveTo>
                <a:lnTo>
                  <a:pt x="3661622" y="0"/>
                </a:lnTo>
                <a:lnTo>
                  <a:pt x="3661622" y="3025842"/>
                </a:lnTo>
                <a:lnTo>
                  <a:pt x="0" y="30258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813" name="Google Shape;813;p36"/>
          <p:cNvSpPr txBox="1"/>
          <p:nvPr/>
        </p:nvSpPr>
        <p:spPr>
          <a:xfrm>
            <a:off x="1461369" y="5273443"/>
            <a:ext cx="15361274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40000"/>
              </a:lnSpc>
              <a:buSzPts val="2800"/>
            </a:pPr>
            <a:r>
              <a:rPr lang="en-US" sz="2800" b="1" u="sng">
                <a:solidFill>
                  <a:srgbClr val="D18F33"/>
                </a:solidFill>
                <a:latin typeface="Noto Sans"/>
                <a:ea typeface="Noto Sans"/>
                <a:cs typeface="Noto Sans"/>
                <a:sym typeface="Noto Sans"/>
              </a:rPr>
              <a:t>A JÓ</a:t>
            </a:r>
            <a:r>
              <a:rPr lang="hu-HU" sz="2800" b="1" u="sng">
                <a:solidFill>
                  <a:srgbClr val="D18F33"/>
                </a:solidFill>
                <a:latin typeface="Noto Sans"/>
                <a:ea typeface="Noto Sans"/>
                <a:cs typeface="Noto Sans"/>
                <a:sym typeface="Noto Sans"/>
              </a:rPr>
              <a:t>L</a:t>
            </a:r>
            <a:r>
              <a:rPr lang="en-US" sz="2800" b="1" u="sng">
                <a:solidFill>
                  <a:srgbClr val="D18F33"/>
                </a:solidFill>
                <a:latin typeface="Noto Sans"/>
                <a:ea typeface="Noto Sans"/>
                <a:cs typeface="Noto Sans"/>
                <a:sym typeface="Noto Sans"/>
              </a:rPr>
              <a:t>LÉT TÁMOGATÁSÁRA IRÁNYULÓ GYAKORLAT </a:t>
            </a:r>
            <a:r>
              <a:rPr lang="en-US" sz="2800" b="1" i="0" u="none" strike="noStrike" cap="none">
                <a:solidFill>
                  <a:srgbClr val="D18F33"/>
                </a:solidFill>
                <a:latin typeface="Noto Sans"/>
                <a:ea typeface="Noto Sans"/>
                <a:cs typeface="Noto Sans"/>
                <a:sym typeface="Noto Sans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4" name="Google Shape;814;p36"/>
          <p:cNvGrpSpPr/>
          <p:nvPr/>
        </p:nvGrpSpPr>
        <p:grpSpPr>
          <a:xfrm>
            <a:off x="2049850" y="5970011"/>
            <a:ext cx="14085852" cy="3281211"/>
            <a:chOff x="-116" y="-52022"/>
            <a:chExt cx="3438600" cy="801000"/>
          </a:xfrm>
        </p:grpSpPr>
        <p:sp>
          <p:nvSpPr>
            <p:cNvPr id="815" name="Google Shape;815;p36"/>
            <p:cNvSpPr/>
            <p:nvPr/>
          </p:nvSpPr>
          <p:spPr>
            <a:xfrm>
              <a:off x="0" y="0"/>
              <a:ext cx="3438484" cy="591520"/>
            </a:xfrm>
            <a:custGeom>
              <a:avLst/>
              <a:gdLst/>
              <a:ahLst/>
              <a:cxnLst/>
              <a:rect l="l" t="t" r="r" b="b"/>
              <a:pathLst>
                <a:path w="3438484" h="591520" extrusionOk="0">
                  <a:moveTo>
                    <a:pt x="0" y="0"/>
                  </a:moveTo>
                  <a:lnTo>
                    <a:pt x="3438484" y="0"/>
                  </a:lnTo>
                  <a:lnTo>
                    <a:pt x="3438484" y="591520"/>
                  </a:lnTo>
                  <a:lnTo>
                    <a:pt x="0" y="591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816" name="Google Shape;816;p36"/>
            <p:cNvSpPr txBox="1"/>
            <p:nvPr/>
          </p:nvSpPr>
          <p:spPr>
            <a:xfrm>
              <a:off x="-116" y="-52022"/>
              <a:ext cx="3438600" cy="80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561352" lvl="1" indent="-280676">
                <a:lnSpc>
                  <a:spcPct val="200000"/>
                </a:lnSpc>
                <a:buSzPts val="2600"/>
                <a:buFont typeface="Arial"/>
                <a:buChar char="•"/>
              </a:pPr>
              <a:r>
                <a:rPr lang="en-US" sz="2600" b="0" i="0" u="none" strike="noStrike" cap="none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Több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energiával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vonzóbbá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válhat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az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b="1" err="1">
                  <a:latin typeface="Noto Sans"/>
                  <a:ea typeface="Noto Sans"/>
                  <a:cs typeface="Noto Sans"/>
                  <a:sym typeface="Noto Sans"/>
                </a:rPr>
                <a:t>erő</a:t>
              </a:r>
              <a:r>
                <a:rPr lang="en-US" sz="2600" b="1">
                  <a:latin typeface="Noto Sans"/>
                  <a:ea typeface="Noto Sans"/>
                  <a:cs typeface="Noto Sans"/>
                  <a:sym typeface="Noto Sans"/>
                </a:rPr>
                <a:t>- </a:t>
              </a:r>
              <a:r>
                <a:rPr lang="en-US" sz="2600" b="1" err="1">
                  <a:latin typeface="Noto Sans"/>
                  <a:ea typeface="Noto Sans"/>
                  <a:cs typeface="Noto Sans"/>
                  <a:sym typeface="Noto Sans"/>
                </a:rPr>
                <a:t>és</a:t>
              </a:r>
              <a:r>
                <a:rPr lang="en-US" sz="2600" b="1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b="1" err="1">
                  <a:latin typeface="Noto Sans"/>
                  <a:ea typeface="Noto Sans"/>
                  <a:cs typeface="Noto Sans"/>
                  <a:sym typeface="Noto Sans"/>
                </a:rPr>
                <a:t>gyorsasági</a:t>
              </a:r>
              <a:r>
                <a:rPr lang="en-US" sz="2600" b="1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b="1" err="1">
                  <a:latin typeface="Noto Sans"/>
                  <a:ea typeface="Noto Sans"/>
                  <a:cs typeface="Noto Sans"/>
                  <a:sym typeface="Noto Sans"/>
                </a:rPr>
                <a:t>edzés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036346" lvl="2" indent="-345449">
                <a:lnSpc>
                  <a:spcPct val="200000"/>
                </a:lnSpc>
                <a:buSzPts val="2400"/>
                <a:buFont typeface="Arial"/>
                <a:buChar char="⚬"/>
              </a:pPr>
              <a:r>
                <a:rPr lang="hu-HU" sz="2400">
                  <a:latin typeface="Noto Sans"/>
                  <a:ea typeface="Noto Sans"/>
                  <a:cs typeface="Noto Sans"/>
                  <a:sym typeface="Noto Sans"/>
                </a:rPr>
                <a:t>Futás, tánc, boksz</a:t>
              </a:r>
            </a:p>
            <a:p>
              <a:pPr marL="1036346" lvl="2" indent="-345449">
                <a:lnSpc>
                  <a:spcPct val="200000"/>
                </a:lnSpc>
                <a:buSzPts val="2400"/>
                <a:buFont typeface="Arial"/>
                <a:buChar char="⚬"/>
              </a:pPr>
              <a:r>
                <a:rPr lang="hu-HU" sz="2400">
                  <a:latin typeface="Noto Sans"/>
                  <a:ea typeface="Noto Sans"/>
                  <a:cs typeface="Noto Sans"/>
                  <a:sym typeface="Noto Sans"/>
                </a:rPr>
                <a:t>Csoportos sportok és fitnesz: röplabda, tenisz, kerékpározás</a:t>
              </a:r>
            </a:p>
            <a:p>
              <a:pPr marL="1036346" lvl="2" indent="-345449">
                <a:lnSpc>
                  <a:spcPct val="200000"/>
                </a:lnSpc>
                <a:buSzPts val="2400"/>
                <a:buFont typeface="Arial"/>
                <a:buChar char="⚬"/>
              </a:pPr>
              <a:r>
                <a:rPr lang="hu-HU" sz="2400">
                  <a:latin typeface="Noto Sans"/>
                  <a:ea typeface="Noto Sans"/>
                  <a:cs typeface="Noto Sans"/>
                  <a:sym typeface="Noto Sans"/>
                </a:rPr>
                <a:t>Intenzív erőnléti edzés – a maximális állóképesség kihasználása.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" name="Google Shape;821;p37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822" name="Google Shape;822;p37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FE2E9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823" name="Google Shape;823;p37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hu-HU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			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3. A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menstruációs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ciklus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, 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mint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az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év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négy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évszaka</a:t>
              </a:r>
              <a:endParaRPr sz="1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4" name="Google Shape;824;p37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825" name="Google Shape;825;p37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26" name="Google Shape;826;p37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827" name="Google Shape;827;p37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828" name="Google Shape;828;p37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9" name="Google Shape;829;p37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830" name="Google Shape;830;p37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grpSp>
        <p:nvGrpSpPr>
          <p:cNvPr id="831" name="Google Shape;831;p37"/>
          <p:cNvGrpSpPr/>
          <p:nvPr/>
        </p:nvGrpSpPr>
        <p:grpSpPr>
          <a:xfrm>
            <a:off x="2134580" y="2875655"/>
            <a:ext cx="7253639" cy="6382645"/>
            <a:chOff x="0" y="-38100"/>
            <a:chExt cx="1770738" cy="1558114"/>
          </a:xfrm>
        </p:grpSpPr>
        <p:sp>
          <p:nvSpPr>
            <p:cNvPr id="832" name="Google Shape;832;p37"/>
            <p:cNvSpPr/>
            <p:nvPr/>
          </p:nvSpPr>
          <p:spPr>
            <a:xfrm>
              <a:off x="0" y="0"/>
              <a:ext cx="1770738" cy="1520014"/>
            </a:xfrm>
            <a:custGeom>
              <a:avLst/>
              <a:gdLst/>
              <a:ahLst/>
              <a:cxnLst/>
              <a:rect l="l" t="t" r="r" b="b"/>
              <a:pathLst>
                <a:path w="1770738" h="1520014" extrusionOk="0">
                  <a:moveTo>
                    <a:pt x="21346" y="0"/>
                  </a:moveTo>
                  <a:lnTo>
                    <a:pt x="1749392" y="0"/>
                  </a:lnTo>
                  <a:cubicBezTo>
                    <a:pt x="1761181" y="0"/>
                    <a:pt x="1770738" y="9557"/>
                    <a:pt x="1770738" y="21346"/>
                  </a:cubicBezTo>
                  <a:lnTo>
                    <a:pt x="1770738" y="1498667"/>
                  </a:lnTo>
                  <a:cubicBezTo>
                    <a:pt x="1770738" y="1510457"/>
                    <a:pt x="1761181" y="1520014"/>
                    <a:pt x="1749392" y="1520014"/>
                  </a:cubicBezTo>
                  <a:lnTo>
                    <a:pt x="21346" y="1520014"/>
                  </a:lnTo>
                  <a:cubicBezTo>
                    <a:pt x="9557" y="1520014"/>
                    <a:pt x="0" y="1510457"/>
                    <a:pt x="0" y="1498667"/>
                  </a:cubicBezTo>
                  <a:lnTo>
                    <a:pt x="0" y="21346"/>
                  </a:lnTo>
                  <a:cubicBezTo>
                    <a:pt x="0" y="9557"/>
                    <a:pt x="9557" y="0"/>
                    <a:pt x="21346" y="0"/>
                  </a:cubicBezTo>
                  <a:close/>
                </a:path>
              </a:pathLst>
            </a:custGeom>
            <a:solidFill>
              <a:srgbClr val="FFBD59">
                <a:alpha val="1921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7"/>
            <p:cNvSpPr txBox="1"/>
            <p:nvPr/>
          </p:nvSpPr>
          <p:spPr>
            <a:xfrm>
              <a:off x="0" y="-38100"/>
              <a:ext cx="1770738" cy="1558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4" name="Google Shape;834;p37"/>
          <p:cNvGrpSpPr/>
          <p:nvPr/>
        </p:nvGrpSpPr>
        <p:grpSpPr>
          <a:xfrm>
            <a:off x="2721542" y="2664914"/>
            <a:ext cx="3692904" cy="650216"/>
            <a:chOff x="0" y="0"/>
            <a:chExt cx="901502" cy="158729"/>
          </a:xfrm>
        </p:grpSpPr>
        <p:sp>
          <p:nvSpPr>
            <p:cNvPr id="835" name="Google Shape;835;p37"/>
            <p:cNvSpPr/>
            <p:nvPr/>
          </p:nvSpPr>
          <p:spPr>
            <a:xfrm>
              <a:off x="0" y="0"/>
              <a:ext cx="901471" cy="158729"/>
            </a:xfrm>
            <a:custGeom>
              <a:avLst/>
              <a:gdLst/>
              <a:ahLst/>
              <a:cxnLst/>
              <a:rect l="l" t="t" r="r" b="b"/>
              <a:pathLst>
                <a:path w="901471" h="158729" extrusionOk="0">
                  <a:moveTo>
                    <a:pt x="0" y="0"/>
                  </a:moveTo>
                  <a:lnTo>
                    <a:pt x="901471" y="0"/>
                  </a:lnTo>
                  <a:lnTo>
                    <a:pt x="901471" y="158729"/>
                  </a:lnTo>
                  <a:lnTo>
                    <a:pt x="0" y="158729"/>
                  </a:lnTo>
                  <a:close/>
                </a:path>
              </a:pathLst>
            </a:custGeom>
            <a:solidFill>
              <a:srgbClr val="B48471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836" name="Google Shape;836;p37"/>
            <p:cNvSpPr txBox="1"/>
            <p:nvPr/>
          </p:nvSpPr>
          <p:spPr>
            <a:xfrm>
              <a:off x="2" y="3"/>
              <a:ext cx="9015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hu-HU" sz="2900" b="0" i="0" u="none" strike="noStrike" cap="none" err="1">
                  <a:solidFill>
                    <a:srgbClr val="FFFFFF"/>
                  </a:solidFill>
                  <a:latin typeface="Noto Sans Osage"/>
                  <a:ea typeface="Noto Sans Osage"/>
                  <a:cs typeface="Noto Sans Osage"/>
                  <a:sym typeface="Noto Sans Osage"/>
                </a:rPr>
                <a:t>Luteális</a:t>
              </a:r>
              <a:r>
                <a:rPr lang="hu-HU" sz="2900" b="0" i="0" u="none" strike="noStrike" cap="none">
                  <a:solidFill>
                    <a:srgbClr val="FFFFFF"/>
                  </a:solidFill>
                  <a:latin typeface="Noto Sans Osage"/>
                  <a:ea typeface="Noto Sans Osage"/>
                  <a:cs typeface="Noto Sans Osage"/>
                  <a:sym typeface="Noto Sans Osage"/>
                </a:rPr>
                <a:t> fázis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7" name="Google Shape;837;p37"/>
          <p:cNvSpPr/>
          <p:nvPr/>
        </p:nvSpPr>
        <p:spPr>
          <a:xfrm flipH="1">
            <a:off x="9758493" y="3315130"/>
            <a:ext cx="5229850" cy="4741521"/>
          </a:xfrm>
          <a:custGeom>
            <a:avLst/>
            <a:gdLst/>
            <a:ahLst/>
            <a:cxnLst/>
            <a:rect l="l" t="t" r="r" b="b"/>
            <a:pathLst>
              <a:path w="5229850" h="4741521" extrusionOk="0">
                <a:moveTo>
                  <a:pt x="5229850" y="0"/>
                </a:moveTo>
                <a:lnTo>
                  <a:pt x="0" y="0"/>
                </a:lnTo>
                <a:lnTo>
                  <a:pt x="0" y="4741520"/>
                </a:lnTo>
                <a:lnTo>
                  <a:pt x="5229850" y="4741520"/>
                </a:lnTo>
                <a:lnTo>
                  <a:pt x="522985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838" name="Google Shape;838;p37"/>
          <p:cNvSpPr txBox="1"/>
          <p:nvPr/>
        </p:nvSpPr>
        <p:spPr>
          <a:xfrm>
            <a:off x="8434393" y="877647"/>
            <a:ext cx="9018592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pt-BR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BIOLÓGIA ALAPJAI ÉS A MENSTRUÁCIÓS CIKLUS</a:t>
            </a:r>
            <a:endParaRPr lang="pt-BR"/>
          </a:p>
        </p:txBody>
      </p:sp>
      <p:sp>
        <p:nvSpPr>
          <p:cNvPr id="839" name="Google Shape;839;p37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37"/>
          <p:cNvSpPr txBox="1"/>
          <p:nvPr/>
        </p:nvSpPr>
        <p:spPr>
          <a:xfrm>
            <a:off x="6544761" y="2614359"/>
            <a:ext cx="2560849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B48471"/>
                </a:solidFill>
                <a:latin typeface="Noto Sans"/>
                <a:ea typeface="Noto Sans"/>
                <a:cs typeface="Noto Sans"/>
                <a:sym typeface="Noto Sans"/>
              </a:rPr>
              <a:t>15-28</a:t>
            </a:r>
            <a:r>
              <a:rPr lang="hu-HU" sz="2800" b="1" i="0" u="none" strike="noStrike" cap="none">
                <a:solidFill>
                  <a:srgbClr val="B48471"/>
                </a:solidFill>
                <a:latin typeface="Noto Sans"/>
                <a:ea typeface="Noto Sans"/>
                <a:cs typeface="Noto Sans"/>
                <a:sym typeface="Noto Sans"/>
              </a:rPr>
              <a:t>.NAP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37"/>
          <p:cNvSpPr txBox="1"/>
          <p:nvPr/>
        </p:nvSpPr>
        <p:spPr>
          <a:xfrm>
            <a:off x="2145069" y="3610405"/>
            <a:ext cx="7154240" cy="538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9762" lvl="1" indent="-269881">
              <a:lnSpc>
                <a:spcPct val="140000"/>
              </a:lnSpc>
              <a:buSzPts val="2500"/>
              <a:buFont typeface="Arial"/>
              <a:buChar char="•"/>
            </a:pP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Olyan, mint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ősz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 –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egy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átmeneti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időszak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felkészülés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. Az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ovuláció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után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 a test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felkészül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egy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esetleges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terhességre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 ha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nem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történik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 meg a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megtermékenyítés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akkor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következő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ciklusra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. </a:t>
            </a:r>
            <a:endParaRPr lang="hu-HU" sz="2500">
              <a:latin typeface="Noto Sans"/>
              <a:ea typeface="Noto Sans"/>
              <a:cs typeface="Noto Sans"/>
              <a:sym typeface="Noto Sans"/>
            </a:endParaRPr>
          </a:p>
          <a:p>
            <a:pPr marL="539762" lvl="1" indent="-269881">
              <a:lnSpc>
                <a:spcPct val="140000"/>
              </a:lnSpc>
              <a:buSzPts val="2500"/>
              <a:buFont typeface="Arial"/>
              <a:buChar char="•"/>
            </a:pP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progeszteronhoz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hasonló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hormonok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szintje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ebben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fázisban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emelkedik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ami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hangulatváltozásokat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étvágyváltozásokat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energia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szintjének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ingadozásait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err="1">
                <a:latin typeface="Noto Sans"/>
                <a:ea typeface="Noto Sans"/>
                <a:cs typeface="Noto Sans"/>
                <a:sym typeface="Noto Sans"/>
              </a:rPr>
              <a:t>okozhatja</a:t>
            </a:r>
            <a:r>
              <a:rPr lang="en-US" sz="25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37"/>
          <p:cNvSpPr/>
          <p:nvPr/>
        </p:nvSpPr>
        <p:spPr>
          <a:xfrm>
            <a:off x="13545920" y="6227576"/>
            <a:ext cx="2582967" cy="2341786"/>
          </a:xfrm>
          <a:custGeom>
            <a:avLst/>
            <a:gdLst/>
            <a:ahLst/>
            <a:cxnLst/>
            <a:rect l="l" t="t" r="r" b="b"/>
            <a:pathLst>
              <a:path w="2582967" h="2341786" extrusionOk="0">
                <a:moveTo>
                  <a:pt x="0" y="0"/>
                </a:moveTo>
                <a:lnTo>
                  <a:pt x="2582966" y="0"/>
                </a:lnTo>
                <a:lnTo>
                  <a:pt x="2582966" y="2341786"/>
                </a:lnTo>
                <a:lnTo>
                  <a:pt x="0" y="23417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7" name="Google Shape;847;p38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848" name="Google Shape;848;p38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FE2E9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849" name="Google Shape;849;p38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hu-HU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			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3. A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menstruációs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ciklus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, 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mint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az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év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négy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évszaka</a:t>
              </a:r>
              <a:endParaRPr sz="1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0" name="Google Shape;850;p38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851" name="Google Shape;851;p38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52" name="Google Shape;852;p38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853" name="Google Shape;853;p38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854" name="Google Shape;854;p38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55" name="Google Shape;855;p38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856" name="Google Shape;856;p38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grpSp>
        <p:nvGrpSpPr>
          <p:cNvPr id="857" name="Google Shape;857;p38"/>
          <p:cNvGrpSpPr/>
          <p:nvPr/>
        </p:nvGrpSpPr>
        <p:grpSpPr>
          <a:xfrm>
            <a:off x="1463363" y="2875655"/>
            <a:ext cx="15361274" cy="6382645"/>
            <a:chOff x="0" y="-38100"/>
            <a:chExt cx="3749952" cy="1558114"/>
          </a:xfrm>
        </p:grpSpPr>
        <p:sp>
          <p:nvSpPr>
            <p:cNvPr id="858" name="Google Shape;858;p38"/>
            <p:cNvSpPr/>
            <p:nvPr/>
          </p:nvSpPr>
          <p:spPr>
            <a:xfrm>
              <a:off x="0" y="0"/>
              <a:ext cx="3749952" cy="1520014"/>
            </a:xfrm>
            <a:custGeom>
              <a:avLst/>
              <a:gdLst/>
              <a:ahLst/>
              <a:cxnLst/>
              <a:rect l="l" t="t" r="r" b="b"/>
              <a:pathLst>
                <a:path w="3749952" h="1520014" extrusionOk="0">
                  <a:moveTo>
                    <a:pt x="10080" y="0"/>
                  </a:moveTo>
                  <a:lnTo>
                    <a:pt x="3739872" y="0"/>
                  </a:lnTo>
                  <a:cubicBezTo>
                    <a:pt x="3745439" y="0"/>
                    <a:pt x="3749952" y="4513"/>
                    <a:pt x="3749952" y="10080"/>
                  </a:cubicBezTo>
                  <a:lnTo>
                    <a:pt x="3749952" y="1509934"/>
                  </a:lnTo>
                  <a:cubicBezTo>
                    <a:pt x="3749952" y="1515501"/>
                    <a:pt x="3745439" y="1520014"/>
                    <a:pt x="3739872" y="1520014"/>
                  </a:cubicBezTo>
                  <a:lnTo>
                    <a:pt x="10080" y="1520014"/>
                  </a:lnTo>
                  <a:cubicBezTo>
                    <a:pt x="4513" y="1520014"/>
                    <a:pt x="0" y="1515501"/>
                    <a:pt x="0" y="1509934"/>
                  </a:cubicBezTo>
                  <a:lnTo>
                    <a:pt x="0" y="10080"/>
                  </a:lnTo>
                  <a:cubicBezTo>
                    <a:pt x="0" y="4513"/>
                    <a:pt x="4513" y="0"/>
                    <a:pt x="10080" y="0"/>
                  </a:cubicBezTo>
                  <a:close/>
                </a:path>
              </a:pathLst>
            </a:custGeom>
            <a:solidFill>
              <a:srgbClr val="FFBD59">
                <a:alpha val="1921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8"/>
            <p:cNvSpPr txBox="1"/>
            <p:nvPr/>
          </p:nvSpPr>
          <p:spPr>
            <a:xfrm>
              <a:off x="0" y="-38100"/>
              <a:ext cx="3749952" cy="1558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0" name="Google Shape;860;p38"/>
          <p:cNvGrpSpPr/>
          <p:nvPr/>
        </p:nvGrpSpPr>
        <p:grpSpPr>
          <a:xfrm>
            <a:off x="2050325" y="2664914"/>
            <a:ext cx="3692896" cy="650216"/>
            <a:chOff x="0" y="0"/>
            <a:chExt cx="901500" cy="158729"/>
          </a:xfrm>
        </p:grpSpPr>
        <p:sp>
          <p:nvSpPr>
            <p:cNvPr id="861" name="Google Shape;861;p38"/>
            <p:cNvSpPr/>
            <p:nvPr/>
          </p:nvSpPr>
          <p:spPr>
            <a:xfrm>
              <a:off x="0" y="0"/>
              <a:ext cx="901471" cy="158729"/>
            </a:xfrm>
            <a:custGeom>
              <a:avLst/>
              <a:gdLst/>
              <a:ahLst/>
              <a:cxnLst/>
              <a:rect l="l" t="t" r="r" b="b"/>
              <a:pathLst>
                <a:path w="901471" h="158729" extrusionOk="0">
                  <a:moveTo>
                    <a:pt x="0" y="0"/>
                  </a:moveTo>
                  <a:lnTo>
                    <a:pt x="901471" y="0"/>
                  </a:lnTo>
                  <a:lnTo>
                    <a:pt x="901471" y="158729"/>
                  </a:lnTo>
                  <a:lnTo>
                    <a:pt x="0" y="158729"/>
                  </a:lnTo>
                  <a:close/>
                </a:path>
              </a:pathLst>
            </a:custGeom>
            <a:solidFill>
              <a:srgbClr val="B48471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862" name="Google Shape;862;p38"/>
            <p:cNvSpPr txBox="1"/>
            <p:nvPr/>
          </p:nvSpPr>
          <p:spPr>
            <a:xfrm>
              <a:off x="0" y="3"/>
              <a:ext cx="9015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 algn="ctr">
                <a:lnSpc>
                  <a:spcPct val="140000"/>
                </a:lnSpc>
                <a:buSzPts val="2900"/>
              </a:pPr>
              <a:r>
                <a:rPr lang="hu-HU" sz="2900" err="1">
                  <a:solidFill>
                    <a:srgbClr val="FFFFFF"/>
                  </a:solidFill>
                  <a:latin typeface="Noto Sans Osage"/>
                  <a:ea typeface="Noto Sans Osage"/>
                  <a:cs typeface="Noto Sans Osage"/>
                  <a:sym typeface="Noto Sans Osage"/>
                </a:rPr>
                <a:t>Luteális</a:t>
              </a:r>
              <a:r>
                <a:rPr lang="hu-HU" sz="2900">
                  <a:solidFill>
                    <a:srgbClr val="FFFFFF"/>
                  </a:solidFill>
                  <a:latin typeface="Noto Sans Osage"/>
                  <a:ea typeface="Noto Sans Osage"/>
                  <a:cs typeface="Noto Sans Osage"/>
                  <a:sym typeface="Noto Sans Osage"/>
                </a:rPr>
                <a:t> fázis </a:t>
              </a:r>
              <a:endParaRPr lang="hu-HU"/>
            </a:p>
          </p:txBody>
        </p:sp>
      </p:grpSp>
      <p:grpSp>
        <p:nvGrpSpPr>
          <p:cNvPr id="863" name="Google Shape;863;p38"/>
          <p:cNvGrpSpPr/>
          <p:nvPr/>
        </p:nvGrpSpPr>
        <p:grpSpPr>
          <a:xfrm>
            <a:off x="1857136" y="3414397"/>
            <a:ext cx="7148223" cy="5619486"/>
            <a:chOff x="0" y="-131557"/>
            <a:chExt cx="1745005" cy="1371814"/>
          </a:xfrm>
        </p:grpSpPr>
        <p:sp>
          <p:nvSpPr>
            <p:cNvPr id="864" name="Google Shape;864;p38"/>
            <p:cNvSpPr/>
            <p:nvPr/>
          </p:nvSpPr>
          <p:spPr>
            <a:xfrm>
              <a:off x="0" y="0"/>
              <a:ext cx="1657297" cy="1240257"/>
            </a:xfrm>
            <a:custGeom>
              <a:avLst/>
              <a:gdLst/>
              <a:ahLst/>
              <a:cxnLst/>
              <a:rect l="l" t="t" r="r" b="b"/>
              <a:pathLst>
                <a:path w="1657297" h="1240257" extrusionOk="0">
                  <a:moveTo>
                    <a:pt x="0" y="0"/>
                  </a:moveTo>
                  <a:lnTo>
                    <a:pt x="1657297" y="0"/>
                  </a:lnTo>
                  <a:lnTo>
                    <a:pt x="1657297" y="1240257"/>
                  </a:lnTo>
                  <a:lnTo>
                    <a:pt x="0" y="12402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865" name="Google Shape;865;p38"/>
            <p:cNvSpPr txBox="1"/>
            <p:nvPr/>
          </p:nvSpPr>
          <p:spPr>
            <a:xfrm>
              <a:off x="0" y="-131557"/>
              <a:ext cx="1745005" cy="12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561352" marR="0" lvl="1" indent="-280676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Char char="•"/>
              </a:pPr>
              <a:r>
                <a:rPr lang="hu-HU" sz="2600" b="1">
                  <a:latin typeface="Noto Sans"/>
                  <a:ea typeface="Noto Sans"/>
                  <a:cs typeface="Noto Sans"/>
                  <a:sym typeface="Noto Sans"/>
                </a:rPr>
                <a:t>Mi történik?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036346" lvl="2" indent="-345449">
                <a:lnSpc>
                  <a:spcPct val="140000"/>
                </a:lnSpc>
                <a:buSzPts val="2400"/>
                <a:buFont typeface="Arial"/>
                <a:buChar char="⚬"/>
              </a:pP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Az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üres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petefészek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tüsző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sárgatestté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alakul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,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és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progeszteront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bocsát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ki,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hogy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előkészítse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méhet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egy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esetleges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terhességre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.</a:t>
              </a:r>
              <a:endParaRPr sz="2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561352" marR="0" lvl="1" indent="-280676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Char char="•"/>
              </a:pPr>
              <a:r>
                <a:rPr lang="en-US" sz="2600" b="1" i="0" u="none" strike="noStrike" cap="none" err="1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Hormon</a:t>
              </a:r>
              <a:r>
                <a:rPr lang="hu-HU" sz="2600" b="1" i="0" u="none" strike="noStrike" cap="none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ok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036346" lvl="2" indent="-345449">
                <a:lnSpc>
                  <a:spcPct val="140000"/>
                </a:lnSpc>
                <a:buSzPts val="2400"/>
                <a:buFont typeface="Arial"/>
                <a:buChar char="⚬"/>
              </a:pP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progeszteron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szintje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emelkedik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,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az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ösztrogén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szintje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pedig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stabil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marad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. Ha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nem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következik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be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terhesség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,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progeszteron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szintje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csökken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,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ami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következő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menstruációt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eredményezi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6" name="Google Shape;866;p38"/>
          <p:cNvGrpSpPr/>
          <p:nvPr/>
        </p:nvGrpSpPr>
        <p:grpSpPr>
          <a:xfrm>
            <a:off x="9144000" y="3261997"/>
            <a:ext cx="7286864" cy="5771886"/>
            <a:chOff x="0" y="-168760"/>
            <a:chExt cx="1778849" cy="1409017"/>
          </a:xfrm>
        </p:grpSpPr>
        <p:sp>
          <p:nvSpPr>
            <p:cNvPr id="867" name="Google Shape;867;p38"/>
            <p:cNvSpPr/>
            <p:nvPr/>
          </p:nvSpPr>
          <p:spPr>
            <a:xfrm>
              <a:off x="0" y="0"/>
              <a:ext cx="1778849" cy="1240257"/>
            </a:xfrm>
            <a:custGeom>
              <a:avLst/>
              <a:gdLst/>
              <a:ahLst/>
              <a:cxnLst/>
              <a:rect l="l" t="t" r="r" b="b"/>
              <a:pathLst>
                <a:path w="1778849" h="1240257" extrusionOk="0">
                  <a:moveTo>
                    <a:pt x="0" y="0"/>
                  </a:moveTo>
                  <a:lnTo>
                    <a:pt x="1778849" y="0"/>
                  </a:lnTo>
                  <a:lnTo>
                    <a:pt x="1778849" y="1240257"/>
                  </a:lnTo>
                  <a:lnTo>
                    <a:pt x="0" y="12402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868" name="Google Shape;868;p38"/>
            <p:cNvSpPr txBox="1"/>
            <p:nvPr/>
          </p:nvSpPr>
          <p:spPr>
            <a:xfrm>
              <a:off x="0" y="-168760"/>
              <a:ext cx="1778700" cy="12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561352" marR="0" lvl="1" indent="-280676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Char char="•"/>
              </a:pPr>
              <a:r>
                <a:rPr lang="hu-HU" sz="2600" b="1">
                  <a:latin typeface="Noto Sans"/>
                  <a:ea typeface="Noto Sans"/>
                  <a:cs typeface="Noto Sans"/>
                  <a:sym typeface="Noto Sans"/>
                </a:rPr>
                <a:t>Érzelmek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036346" lvl="2" indent="-345449">
                <a:lnSpc>
                  <a:spcPct val="140000"/>
                </a:lnSpc>
                <a:buSzPts val="2400"/>
                <a:buFont typeface="Arial"/>
                <a:buChar char="⚬"/>
              </a:pP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Lehet,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hogy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nagyobb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hajlamot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mutatunk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reflexióra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,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az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önelemzésre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és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néha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az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irritációra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,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miközben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testünk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felkészül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következő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ciklusra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.</a:t>
              </a:r>
              <a:r>
                <a:rPr lang="hu-HU" sz="2400">
                  <a:latin typeface="Noto Sans"/>
                  <a:ea typeface="Noto Sans"/>
                  <a:cs typeface="Noto Sans"/>
                  <a:sym typeface="Noto Sans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sz="2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561352" marR="0" lvl="1" indent="-280676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Char char="•"/>
              </a:pPr>
              <a:r>
                <a:rPr lang="en-US" sz="2600" b="1" i="0" u="none" strike="noStrike" cap="none">
                  <a:solidFill>
                    <a:srgbClr val="0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Energia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036346" lvl="2" indent="-345449">
                <a:lnSpc>
                  <a:spcPct val="140000"/>
                </a:lnSpc>
                <a:buSzPts val="2400"/>
                <a:buFont typeface="Arial"/>
                <a:buChar char="⚬"/>
              </a:pP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Az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őszhöz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hasonlóan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,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úgy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érezhetjük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,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hogy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testünk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lelassul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és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energiát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kezd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megtakarítani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,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felkészülve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télre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való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átállásra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9" name="Google Shape;869;p38"/>
          <p:cNvSpPr/>
          <p:nvPr/>
        </p:nvSpPr>
        <p:spPr>
          <a:xfrm flipH="1">
            <a:off x="14728292" y="1891450"/>
            <a:ext cx="2961885" cy="2685323"/>
          </a:xfrm>
          <a:custGeom>
            <a:avLst/>
            <a:gdLst/>
            <a:ahLst/>
            <a:cxnLst/>
            <a:rect l="l" t="t" r="r" b="b"/>
            <a:pathLst>
              <a:path w="2961885" h="2685323" extrusionOk="0">
                <a:moveTo>
                  <a:pt x="2961885" y="0"/>
                </a:moveTo>
                <a:lnTo>
                  <a:pt x="0" y="0"/>
                </a:lnTo>
                <a:lnTo>
                  <a:pt x="0" y="2685323"/>
                </a:lnTo>
                <a:lnTo>
                  <a:pt x="2961885" y="2685323"/>
                </a:lnTo>
                <a:lnTo>
                  <a:pt x="2961885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870" name="Google Shape;870;p38"/>
          <p:cNvSpPr txBox="1"/>
          <p:nvPr/>
        </p:nvSpPr>
        <p:spPr>
          <a:xfrm>
            <a:off x="8434393" y="877647"/>
            <a:ext cx="9018592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pt-BR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BIOLÓGIA ALAPJAI ÉS A MENSTRUÁCIÓS CIKLUS</a:t>
            </a:r>
            <a:endParaRPr lang="pt-BR"/>
          </a:p>
        </p:txBody>
      </p:sp>
      <p:sp>
        <p:nvSpPr>
          <p:cNvPr id="871" name="Google Shape;871;p38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38"/>
          <p:cNvSpPr txBox="1"/>
          <p:nvPr/>
        </p:nvSpPr>
        <p:spPr>
          <a:xfrm>
            <a:off x="5873544" y="2614359"/>
            <a:ext cx="2560849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B48471"/>
                </a:solidFill>
                <a:latin typeface="Noto Sans"/>
                <a:ea typeface="Noto Sans"/>
                <a:cs typeface="Noto Sans"/>
                <a:sym typeface="Noto Sans"/>
              </a:rPr>
              <a:t>15-28</a:t>
            </a:r>
            <a:r>
              <a:rPr lang="hu-HU" sz="2800" b="1" i="0" u="none" strike="noStrike" cap="none">
                <a:solidFill>
                  <a:srgbClr val="B48471"/>
                </a:solidFill>
                <a:latin typeface="Noto Sans"/>
                <a:ea typeface="Noto Sans"/>
                <a:cs typeface="Noto Sans"/>
                <a:sym typeface="Noto Sans"/>
              </a:rPr>
              <a:t>. NAP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7" name="Google Shape;877;p39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878" name="Google Shape;878;p39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FE2E9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879" name="Google Shape;879;p39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3. A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menstruációs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ciklus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, 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mint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az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év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négy</a:t>
              </a:r>
              <a:r>
                <a:rPr lang="en-US" sz="320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évszaka</a:t>
              </a:r>
              <a:endParaRPr sz="140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0" name="Google Shape;880;p39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881" name="Google Shape;881;p39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2" name="Google Shape;882;p39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883" name="Google Shape;883;p39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884" name="Google Shape;884;p39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5" name="Google Shape;885;p39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886" name="Google Shape;886;p39"/>
          <p:cNvGrpSpPr/>
          <p:nvPr/>
        </p:nvGrpSpPr>
        <p:grpSpPr>
          <a:xfrm>
            <a:off x="1463363" y="2875655"/>
            <a:ext cx="15361274" cy="6382645"/>
            <a:chOff x="0" y="-38100"/>
            <a:chExt cx="3749952" cy="1558114"/>
          </a:xfrm>
        </p:grpSpPr>
        <p:sp>
          <p:nvSpPr>
            <p:cNvPr id="887" name="Google Shape;887;p39"/>
            <p:cNvSpPr/>
            <p:nvPr/>
          </p:nvSpPr>
          <p:spPr>
            <a:xfrm>
              <a:off x="0" y="0"/>
              <a:ext cx="3749952" cy="1520014"/>
            </a:xfrm>
            <a:custGeom>
              <a:avLst/>
              <a:gdLst/>
              <a:ahLst/>
              <a:cxnLst/>
              <a:rect l="l" t="t" r="r" b="b"/>
              <a:pathLst>
                <a:path w="3749952" h="1520014" extrusionOk="0">
                  <a:moveTo>
                    <a:pt x="10080" y="0"/>
                  </a:moveTo>
                  <a:lnTo>
                    <a:pt x="3739872" y="0"/>
                  </a:lnTo>
                  <a:cubicBezTo>
                    <a:pt x="3745439" y="0"/>
                    <a:pt x="3749952" y="4513"/>
                    <a:pt x="3749952" y="10080"/>
                  </a:cubicBezTo>
                  <a:lnTo>
                    <a:pt x="3749952" y="1509934"/>
                  </a:lnTo>
                  <a:cubicBezTo>
                    <a:pt x="3749952" y="1515501"/>
                    <a:pt x="3745439" y="1520014"/>
                    <a:pt x="3739872" y="1520014"/>
                  </a:cubicBezTo>
                  <a:lnTo>
                    <a:pt x="10080" y="1520014"/>
                  </a:lnTo>
                  <a:cubicBezTo>
                    <a:pt x="4513" y="1520014"/>
                    <a:pt x="0" y="1515501"/>
                    <a:pt x="0" y="1509934"/>
                  </a:cubicBezTo>
                  <a:lnTo>
                    <a:pt x="0" y="10080"/>
                  </a:lnTo>
                  <a:cubicBezTo>
                    <a:pt x="0" y="4513"/>
                    <a:pt x="4513" y="0"/>
                    <a:pt x="10080" y="0"/>
                  </a:cubicBezTo>
                  <a:close/>
                </a:path>
              </a:pathLst>
            </a:custGeom>
            <a:solidFill>
              <a:srgbClr val="FFBD59">
                <a:alpha val="1921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9"/>
            <p:cNvSpPr txBox="1"/>
            <p:nvPr/>
          </p:nvSpPr>
          <p:spPr>
            <a:xfrm>
              <a:off x="0" y="-38100"/>
              <a:ext cx="3749952" cy="1558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9" name="Google Shape;889;p39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890" name="Google Shape;890;p39"/>
          <p:cNvSpPr txBox="1"/>
          <p:nvPr/>
        </p:nvSpPr>
        <p:spPr>
          <a:xfrm>
            <a:off x="8434393" y="877647"/>
            <a:ext cx="9018592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pt-BR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BIOLÓGIA ALAPJAI ÉS A MENSTRUÁCIÓS CIKLUS</a:t>
            </a:r>
            <a:endParaRPr lang="pt-BR"/>
          </a:p>
        </p:txBody>
      </p:sp>
      <p:sp>
        <p:nvSpPr>
          <p:cNvPr id="891" name="Google Shape;891;p39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39"/>
          <p:cNvSpPr txBox="1"/>
          <p:nvPr/>
        </p:nvSpPr>
        <p:spPr>
          <a:xfrm>
            <a:off x="1461369" y="3451129"/>
            <a:ext cx="15361274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40000"/>
              </a:lnSpc>
              <a:buSzPts val="2800"/>
            </a:pPr>
            <a:r>
              <a:rPr lang="en-US" sz="2800" b="1" u="sng">
                <a:solidFill>
                  <a:srgbClr val="846153"/>
                </a:solidFill>
                <a:latin typeface="Noto Sans"/>
                <a:ea typeface="Noto Sans"/>
                <a:cs typeface="Noto Sans"/>
                <a:sym typeface="Noto Sans"/>
              </a:rPr>
              <a:t>A JÓLÉTET TÁMOGATÓ ÉTELEK</a:t>
            </a:r>
            <a:r>
              <a:rPr lang="en-US" sz="2800" b="1" i="0" u="none" strike="noStrike" cap="none">
                <a:solidFill>
                  <a:srgbClr val="846153"/>
                </a:solidFill>
                <a:latin typeface="Noto Sans"/>
                <a:ea typeface="Noto Sans"/>
                <a:cs typeface="Noto Sans"/>
                <a:sym typeface="Noto Sans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3" name="Google Shape;893;p39"/>
          <p:cNvGrpSpPr/>
          <p:nvPr/>
        </p:nvGrpSpPr>
        <p:grpSpPr>
          <a:xfrm>
            <a:off x="1887475" y="3825541"/>
            <a:ext cx="14085881" cy="3201440"/>
            <a:chOff x="0" y="-24370"/>
            <a:chExt cx="3438600" cy="678300"/>
          </a:xfrm>
        </p:grpSpPr>
        <p:sp>
          <p:nvSpPr>
            <p:cNvPr id="894" name="Google Shape;894;p39"/>
            <p:cNvSpPr/>
            <p:nvPr/>
          </p:nvSpPr>
          <p:spPr>
            <a:xfrm>
              <a:off x="0" y="0"/>
              <a:ext cx="3438484" cy="545078"/>
            </a:xfrm>
            <a:custGeom>
              <a:avLst/>
              <a:gdLst/>
              <a:ahLst/>
              <a:cxnLst/>
              <a:rect l="l" t="t" r="r" b="b"/>
              <a:pathLst>
                <a:path w="3438484" h="545078" extrusionOk="0">
                  <a:moveTo>
                    <a:pt x="0" y="0"/>
                  </a:moveTo>
                  <a:lnTo>
                    <a:pt x="3438484" y="0"/>
                  </a:lnTo>
                  <a:lnTo>
                    <a:pt x="3438484" y="545078"/>
                  </a:lnTo>
                  <a:lnTo>
                    <a:pt x="0" y="5450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895" name="Google Shape;895;p39"/>
            <p:cNvSpPr txBox="1"/>
            <p:nvPr/>
          </p:nvSpPr>
          <p:spPr>
            <a:xfrm>
              <a:off x="0" y="-24370"/>
              <a:ext cx="3438600" cy="67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561352" lvl="1" indent="-280676">
                <a:lnSpc>
                  <a:spcPct val="171000"/>
                </a:lnSpc>
                <a:buSzPts val="2600"/>
                <a:buFont typeface="Arial"/>
                <a:buChar char="•"/>
              </a:pP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Ebben a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szakaszban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fokozott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b="1" err="1">
                  <a:latin typeface="Noto Sans"/>
                  <a:ea typeface="Noto Sans"/>
                  <a:cs typeface="Noto Sans"/>
                  <a:sym typeface="Noto Sans"/>
                </a:rPr>
                <a:t>éhségérzet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jelentkezhet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,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ami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teljesen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normális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! Fontos,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hogy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kiegyensúlyozott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étrendet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kövessen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,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és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figyeljen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megfelelő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folyadékbevitelre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036346" lvl="2" indent="-345449">
                <a:lnSpc>
                  <a:spcPct val="171000"/>
                </a:lnSpc>
                <a:buSzPts val="2400"/>
                <a:buFont typeface="Arial"/>
                <a:buChar char="⚬"/>
              </a:pP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magnéziumban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gazdag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ételek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segíthetnek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csökkenteni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puffadást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.</a:t>
              </a:r>
              <a:endParaRPr lang="hu-HU" sz="2400"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1036346" lvl="2" indent="-345449">
                <a:lnSpc>
                  <a:spcPct val="171000"/>
                </a:lnSpc>
                <a:buSzPts val="2400"/>
                <a:buFont typeface="Arial"/>
                <a:buChar char="⚬"/>
              </a:pP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Gyömbér: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Segíthet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megnyugtatni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az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emésztést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és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enyhíteni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puffadást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vagy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400" err="1">
                  <a:latin typeface="Noto Sans"/>
                  <a:ea typeface="Noto Sans"/>
                  <a:cs typeface="Noto Sans"/>
                  <a:sym typeface="Noto Sans"/>
                </a:rPr>
                <a:t>görcsöket</a:t>
              </a:r>
              <a:r>
                <a:rPr lang="en-US" sz="2400">
                  <a:latin typeface="Noto Sans"/>
                  <a:ea typeface="Noto Sans"/>
                  <a:cs typeface="Noto Sans"/>
                  <a:sym typeface="Noto Sans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6" name="Google Shape;896;p39"/>
          <p:cNvSpPr txBox="1"/>
          <p:nvPr/>
        </p:nvSpPr>
        <p:spPr>
          <a:xfrm>
            <a:off x="1463363" y="6731158"/>
            <a:ext cx="15361274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40000"/>
              </a:lnSpc>
              <a:buSzPts val="2800"/>
            </a:pPr>
            <a:r>
              <a:rPr lang="en-US" sz="2800" b="1" u="sng">
                <a:solidFill>
                  <a:srgbClr val="846153"/>
                </a:solidFill>
                <a:latin typeface="Noto Sans"/>
                <a:ea typeface="Noto Sans"/>
                <a:cs typeface="Noto Sans"/>
                <a:sym typeface="Noto Sans"/>
              </a:rPr>
              <a:t>A JÓLÉT TÁMOGATÁSÁRA IRÁNYULÓ GYAKORLAT: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7" name="Google Shape;897;p39"/>
          <p:cNvGrpSpPr/>
          <p:nvPr/>
        </p:nvGrpSpPr>
        <p:grpSpPr>
          <a:xfrm>
            <a:off x="2050325" y="7032901"/>
            <a:ext cx="14136615" cy="2671670"/>
            <a:chOff x="0" y="-60117"/>
            <a:chExt cx="3450992" cy="652200"/>
          </a:xfrm>
        </p:grpSpPr>
        <p:sp>
          <p:nvSpPr>
            <p:cNvPr id="898" name="Google Shape;898;p39"/>
            <p:cNvSpPr/>
            <p:nvPr/>
          </p:nvSpPr>
          <p:spPr>
            <a:xfrm>
              <a:off x="0" y="0"/>
              <a:ext cx="3438484" cy="442706"/>
            </a:xfrm>
            <a:custGeom>
              <a:avLst/>
              <a:gdLst/>
              <a:ahLst/>
              <a:cxnLst/>
              <a:rect l="l" t="t" r="r" b="b"/>
              <a:pathLst>
                <a:path w="3438484" h="442706" extrusionOk="0">
                  <a:moveTo>
                    <a:pt x="0" y="0"/>
                  </a:moveTo>
                  <a:lnTo>
                    <a:pt x="3438484" y="0"/>
                  </a:lnTo>
                  <a:lnTo>
                    <a:pt x="3438484" y="442706"/>
                  </a:lnTo>
                  <a:lnTo>
                    <a:pt x="0" y="44270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899" name="Google Shape;899;p39"/>
            <p:cNvSpPr txBox="1"/>
            <p:nvPr/>
          </p:nvSpPr>
          <p:spPr>
            <a:xfrm>
              <a:off x="12392" y="-60117"/>
              <a:ext cx="3438600" cy="65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561352" lvl="1" indent="-280676">
                <a:lnSpc>
                  <a:spcPct val="200000"/>
                </a:lnSpc>
                <a:buSzPts val="2600"/>
                <a:buFont typeface="Arial"/>
                <a:buChar char="•"/>
              </a:pP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Lehet,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hogy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nagyobb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az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érdeklődés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2600" b="1" err="1">
                  <a:latin typeface="Noto Sans"/>
                  <a:ea typeface="Noto Sans"/>
                  <a:cs typeface="Noto Sans"/>
                  <a:sym typeface="Noto Sans"/>
                </a:rPr>
                <a:t>mérsékelt</a:t>
              </a:r>
              <a:r>
                <a:rPr lang="en-US" sz="2600" b="1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b="1" err="1">
                  <a:latin typeface="Noto Sans"/>
                  <a:ea typeface="Noto Sans"/>
                  <a:cs typeface="Noto Sans"/>
                  <a:sym typeface="Noto Sans"/>
                </a:rPr>
                <a:t>testmozgás</a:t>
              </a:r>
              <a:r>
                <a:rPr lang="en-US" sz="2600" b="1"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2600" err="1">
                  <a:latin typeface="Noto Sans"/>
                  <a:ea typeface="Noto Sans"/>
                  <a:cs typeface="Noto Sans"/>
                  <a:sym typeface="Noto Sans"/>
                </a:rPr>
                <a:t>iránt</a:t>
              </a:r>
              <a:r>
                <a:rPr lang="en-US" sz="2600">
                  <a:latin typeface="Noto Sans"/>
                  <a:ea typeface="Noto Sans"/>
                  <a:cs typeface="Noto Sans"/>
                  <a:sym typeface="Noto Sans"/>
                </a:rPr>
                <a:t>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036346" marR="0" lvl="2" indent="-345449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⚬"/>
              </a:pPr>
              <a:r>
                <a:rPr lang="hu-HU" sz="2400" err="1">
                  <a:latin typeface="Noto Sans"/>
                  <a:ea typeface="Noto Sans"/>
                  <a:cs typeface="Noto Sans"/>
                  <a:sym typeface="Noto Sans"/>
                </a:rPr>
                <a:t>Pilates</a:t>
              </a:r>
              <a:r>
                <a:rPr lang="hu-HU" sz="2400">
                  <a:latin typeface="Noto Sans"/>
                  <a:ea typeface="Noto Sans"/>
                  <a:cs typeface="Noto Sans"/>
                  <a:sym typeface="Noto Sans"/>
                </a:rPr>
                <a:t>, állóképességi edzés, könnyű súlyemelés.</a:t>
              </a:r>
            </a:p>
            <a:p>
              <a:pPr marL="1036346" marR="0" lvl="2" indent="-345449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⚬"/>
              </a:pPr>
              <a:r>
                <a:rPr lang="hu-HU" sz="2400">
                  <a:latin typeface="Noto Sans"/>
                  <a:ea typeface="Noto Sans"/>
                  <a:cs typeface="Noto Sans"/>
                  <a:sym typeface="Noto Sans"/>
                </a:rPr>
                <a:t>Pihentető tevékenységek – jóga, nyújtás, természetbeni séták.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0" name="Google Shape;900;p39"/>
          <p:cNvGrpSpPr/>
          <p:nvPr/>
        </p:nvGrpSpPr>
        <p:grpSpPr>
          <a:xfrm>
            <a:off x="2050325" y="2664914"/>
            <a:ext cx="3692896" cy="650216"/>
            <a:chOff x="0" y="0"/>
            <a:chExt cx="901500" cy="158729"/>
          </a:xfrm>
        </p:grpSpPr>
        <p:sp>
          <p:nvSpPr>
            <p:cNvPr id="901" name="Google Shape;901;p39"/>
            <p:cNvSpPr/>
            <p:nvPr/>
          </p:nvSpPr>
          <p:spPr>
            <a:xfrm>
              <a:off x="0" y="0"/>
              <a:ext cx="901471" cy="158729"/>
            </a:xfrm>
            <a:custGeom>
              <a:avLst/>
              <a:gdLst/>
              <a:ahLst/>
              <a:cxnLst/>
              <a:rect l="l" t="t" r="r" b="b"/>
              <a:pathLst>
                <a:path w="901471" h="158729" extrusionOk="0">
                  <a:moveTo>
                    <a:pt x="0" y="0"/>
                  </a:moveTo>
                  <a:lnTo>
                    <a:pt x="901471" y="0"/>
                  </a:lnTo>
                  <a:lnTo>
                    <a:pt x="901471" y="158729"/>
                  </a:lnTo>
                  <a:lnTo>
                    <a:pt x="0" y="158729"/>
                  </a:lnTo>
                  <a:close/>
                </a:path>
              </a:pathLst>
            </a:custGeom>
            <a:solidFill>
              <a:srgbClr val="B48471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902" name="Google Shape;902;p39"/>
            <p:cNvSpPr txBox="1"/>
            <p:nvPr/>
          </p:nvSpPr>
          <p:spPr>
            <a:xfrm>
              <a:off x="0" y="3"/>
              <a:ext cx="9015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 algn="ctr">
                <a:lnSpc>
                  <a:spcPct val="140000"/>
                </a:lnSpc>
                <a:buSzPts val="2900"/>
              </a:pPr>
              <a:r>
                <a:rPr lang="hu-HU" sz="2900" err="1">
                  <a:solidFill>
                    <a:srgbClr val="FFFFFF"/>
                  </a:solidFill>
                  <a:latin typeface="Noto Sans Osage"/>
                  <a:ea typeface="Noto Sans Osage"/>
                  <a:cs typeface="Noto Sans Osage"/>
                  <a:sym typeface="Noto Sans Osage"/>
                </a:rPr>
                <a:t>Luteális</a:t>
              </a:r>
              <a:r>
                <a:rPr lang="hu-HU" sz="2900">
                  <a:solidFill>
                    <a:srgbClr val="FFFFFF"/>
                  </a:solidFill>
                  <a:latin typeface="Noto Sans Osage"/>
                  <a:ea typeface="Noto Sans Osage"/>
                  <a:cs typeface="Noto Sans Osage"/>
                  <a:sym typeface="Noto Sans Osage"/>
                </a:rPr>
                <a:t> fázis </a:t>
              </a:r>
              <a:endParaRPr lang="hu-HU"/>
            </a:p>
          </p:txBody>
        </p:sp>
      </p:grpSp>
      <p:sp>
        <p:nvSpPr>
          <p:cNvPr id="903" name="Google Shape;903;p39"/>
          <p:cNvSpPr txBox="1"/>
          <p:nvPr/>
        </p:nvSpPr>
        <p:spPr>
          <a:xfrm>
            <a:off x="5873544" y="2614359"/>
            <a:ext cx="2560849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B48471"/>
                </a:solidFill>
                <a:latin typeface="Noto Sans"/>
                <a:ea typeface="Noto Sans"/>
                <a:cs typeface="Noto Sans"/>
                <a:sym typeface="Noto Sans"/>
              </a:rPr>
              <a:t>15-28</a:t>
            </a:r>
            <a:r>
              <a:rPr lang="hu-HU" sz="2800" b="1" i="0" u="none" strike="noStrike" cap="none">
                <a:solidFill>
                  <a:srgbClr val="B48471"/>
                </a:solidFill>
                <a:latin typeface="Noto Sans"/>
                <a:ea typeface="Noto Sans"/>
                <a:cs typeface="Noto Sans"/>
                <a:sym typeface="Noto Sans"/>
              </a:rPr>
              <a:t>.NAP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39"/>
          <p:cNvSpPr/>
          <p:nvPr/>
        </p:nvSpPr>
        <p:spPr>
          <a:xfrm flipH="1">
            <a:off x="14728292" y="1891450"/>
            <a:ext cx="2961885" cy="2685323"/>
          </a:xfrm>
          <a:custGeom>
            <a:avLst/>
            <a:gdLst/>
            <a:ahLst/>
            <a:cxnLst/>
            <a:rect l="l" t="t" r="r" b="b"/>
            <a:pathLst>
              <a:path w="2961885" h="2685323" extrusionOk="0">
                <a:moveTo>
                  <a:pt x="2961885" y="0"/>
                </a:moveTo>
                <a:lnTo>
                  <a:pt x="0" y="0"/>
                </a:lnTo>
                <a:lnTo>
                  <a:pt x="0" y="2685323"/>
                </a:lnTo>
                <a:lnTo>
                  <a:pt x="2961885" y="2685323"/>
                </a:lnTo>
                <a:lnTo>
                  <a:pt x="2961885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g371bae05de9_0_591"/>
          <p:cNvGrpSpPr/>
          <p:nvPr/>
        </p:nvGrpSpPr>
        <p:grpSpPr>
          <a:xfrm>
            <a:off x="459184" y="473737"/>
            <a:ext cx="17828815" cy="9813080"/>
            <a:chOff x="0" y="0"/>
            <a:chExt cx="23771753" cy="13084106"/>
          </a:xfrm>
        </p:grpSpPr>
        <p:sp>
          <p:nvSpPr>
            <p:cNvPr id="194" name="Google Shape;194;g371bae05de9_0_591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5" name="Google Shape;195;g371bae05de9_0_591"/>
            <p:cNvGrpSpPr/>
            <p:nvPr/>
          </p:nvGrpSpPr>
          <p:grpSpPr>
            <a:xfrm>
              <a:off x="22400155" y="10365544"/>
              <a:ext cx="1371598" cy="2718563"/>
              <a:chOff x="0" y="-173227"/>
              <a:chExt cx="270933" cy="537000"/>
            </a:xfrm>
          </p:grpSpPr>
          <p:sp>
            <p:nvSpPr>
              <p:cNvPr id="196" name="Google Shape;196;g371bae05de9_0_591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97" name="Google Shape;197;g371bae05de9_0_591"/>
              <p:cNvSpPr txBox="1"/>
              <p:nvPr/>
            </p:nvSpPr>
            <p:spPr>
              <a:xfrm>
                <a:off x="0" y="-173227"/>
                <a:ext cx="270900" cy="53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8" name="Google Shape;198;g371bae05de9_0_591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99" name="Google Shape;199;g371bae05de9_0_591"/>
          <p:cNvSpPr/>
          <p:nvPr/>
        </p:nvSpPr>
        <p:spPr>
          <a:xfrm rot="-6993903">
            <a:off x="4290593" y="-518297"/>
            <a:ext cx="9725299" cy="11237216"/>
          </a:xfrm>
          <a:custGeom>
            <a:avLst/>
            <a:gdLst/>
            <a:ahLst/>
            <a:cxnLst/>
            <a:rect l="l" t="t" r="r" b="b"/>
            <a:pathLst>
              <a:path w="9719075" h="11230024" extrusionOk="0">
                <a:moveTo>
                  <a:pt x="0" y="0"/>
                </a:moveTo>
                <a:lnTo>
                  <a:pt x="9719076" y="0"/>
                </a:lnTo>
                <a:lnTo>
                  <a:pt x="9719076" y="11230024"/>
                </a:lnTo>
                <a:lnTo>
                  <a:pt x="0" y="11230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00" name="Google Shape;200;g371bae05de9_0_591"/>
          <p:cNvSpPr/>
          <p:nvPr/>
        </p:nvSpPr>
        <p:spPr>
          <a:xfrm rot="-7581239">
            <a:off x="4277114" y="-695479"/>
            <a:ext cx="9714609" cy="11224864"/>
          </a:xfrm>
          <a:custGeom>
            <a:avLst/>
            <a:gdLst/>
            <a:ahLst/>
            <a:cxnLst/>
            <a:rect l="l" t="t" r="r" b="b"/>
            <a:pathLst>
              <a:path w="9719075" h="11230024" extrusionOk="0">
                <a:moveTo>
                  <a:pt x="0" y="0"/>
                </a:moveTo>
                <a:lnTo>
                  <a:pt x="9719076" y="0"/>
                </a:lnTo>
                <a:lnTo>
                  <a:pt x="9719076" y="11230024"/>
                </a:lnTo>
                <a:lnTo>
                  <a:pt x="0" y="11230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01" name="Google Shape;201;g371bae05de9_0_591"/>
          <p:cNvSpPr txBox="1"/>
          <p:nvPr/>
        </p:nvSpPr>
        <p:spPr>
          <a:xfrm>
            <a:off x="4864296" y="3747137"/>
            <a:ext cx="9018600" cy="380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3005"/>
              </a:lnSpc>
              <a:buSzPts val="6199"/>
            </a:pPr>
            <a:r>
              <a:rPr lang="en-US" sz="6199" b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MINDENEKELŐTT...</a:t>
            </a:r>
            <a:endParaRPr lang="hu-HU" sz="6199" b="1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lvl="0" algn="ctr">
              <a:lnSpc>
                <a:spcPct val="133005"/>
              </a:lnSpc>
              <a:buSzPts val="6199"/>
            </a:pPr>
            <a:r>
              <a:rPr lang="en-US" sz="6199" b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IS</a:t>
            </a:r>
            <a:r>
              <a:rPr lang="hu-HU" sz="6199" b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M</a:t>
            </a:r>
            <a:r>
              <a:rPr lang="en-US" sz="6199" b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ERJÜK MEG EGYMÁST!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9" name="Google Shape;909;p41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910" name="Google Shape;910;p41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11" name="Google Shape;911;p41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912" name="Google Shape;912;p41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913" name="Google Shape;913;p41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4" name="Google Shape;914;p41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915" name="Google Shape;915;p41"/>
          <p:cNvSpPr/>
          <p:nvPr/>
        </p:nvSpPr>
        <p:spPr>
          <a:xfrm rot="-6997621">
            <a:off x="4284462" y="-513386"/>
            <a:ext cx="9719075" cy="11230024"/>
          </a:xfrm>
          <a:custGeom>
            <a:avLst/>
            <a:gdLst/>
            <a:ahLst/>
            <a:cxnLst/>
            <a:rect l="l" t="t" r="r" b="b"/>
            <a:pathLst>
              <a:path w="9719075" h="11230024" extrusionOk="0">
                <a:moveTo>
                  <a:pt x="0" y="0"/>
                </a:moveTo>
                <a:lnTo>
                  <a:pt x="9719076" y="0"/>
                </a:lnTo>
                <a:lnTo>
                  <a:pt x="9719076" y="11230024"/>
                </a:lnTo>
                <a:lnTo>
                  <a:pt x="0" y="11230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916" name="Google Shape;916;p41"/>
          <p:cNvSpPr/>
          <p:nvPr/>
        </p:nvSpPr>
        <p:spPr>
          <a:xfrm rot="-7577049">
            <a:off x="4284462" y="-699380"/>
            <a:ext cx="9719075" cy="11230024"/>
          </a:xfrm>
          <a:custGeom>
            <a:avLst/>
            <a:gdLst/>
            <a:ahLst/>
            <a:cxnLst/>
            <a:rect l="l" t="t" r="r" b="b"/>
            <a:pathLst>
              <a:path w="9719075" h="11230024" extrusionOk="0">
                <a:moveTo>
                  <a:pt x="0" y="0"/>
                </a:moveTo>
                <a:lnTo>
                  <a:pt x="9719076" y="0"/>
                </a:lnTo>
                <a:lnTo>
                  <a:pt x="9719076" y="11230024"/>
                </a:lnTo>
                <a:lnTo>
                  <a:pt x="0" y="11230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917" name="Google Shape;917;p41"/>
          <p:cNvSpPr txBox="1"/>
          <p:nvPr/>
        </p:nvSpPr>
        <p:spPr>
          <a:xfrm>
            <a:off x="3347025" y="3293049"/>
            <a:ext cx="12053134" cy="368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3000"/>
              </a:lnSpc>
              <a:buSzPts val="6000"/>
            </a:pPr>
            <a:r>
              <a:rPr lang="en-US" sz="6000" b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ÍGY KELL ÉREZNEM MAGAM? </a:t>
            </a:r>
            <a:endParaRPr lang="hu-HU" sz="6000" b="1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lvl="0" algn="ctr">
              <a:lnSpc>
                <a:spcPct val="133000"/>
              </a:lnSpc>
              <a:buSzPts val="6000"/>
            </a:pPr>
            <a:r>
              <a:rPr lang="en-US" sz="60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MI A NORMÁLIS ÉS MIKOR KELL ORVOSI TANÁCSADÁST KÉRNI?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8" name="Google Shape;918;p41"/>
          <p:cNvGrpSpPr/>
          <p:nvPr/>
        </p:nvGrpSpPr>
        <p:grpSpPr>
          <a:xfrm>
            <a:off x="3802499" y="2086016"/>
            <a:ext cx="816766" cy="1273708"/>
            <a:chOff x="0" y="0"/>
            <a:chExt cx="1089021" cy="1698278"/>
          </a:xfrm>
        </p:grpSpPr>
        <p:sp>
          <p:nvSpPr>
            <p:cNvPr id="919" name="Google Shape;919;p41"/>
            <p:cNvSpPr/>
            <p:nvPr/>
          </p:nvSpPr>
          <p:spPr>
            <a:xfrm>
              <a:off x="0" y="0"/>
              <a:ext cx="1089021" cy="1698278"/>
            </a:xfrm>
            <a:custGeom>
              <a:avLst/>
              <a:gdLst/>
              <a:ahLst/>
              <a:cxnLst/>
              <a:rect l="l" t="t" r="r" b="b"/>
              <a:pathLst>
                <a:path w="1089021" h="1698278" extrusionOk="0">
                  <a:moveTo>
                    <a:pt x="0" y="0"/>
                  </a:moveTo>
                  <a:lnTo>
                    <a:pt x="1089021" y="0"/>
                  </a:lnTo>
                  <a:lnTo>
                    <a:pt x="1089021" y="1698278"/>
                  </a:lnTo>
                  <a:lnTo>
                    <a:pt x="0" y="16982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920" name="Google Shape;920;p41"/>
            <p:cNvSpPr txBox="1"/>
            <p:nvPr/>
          </p:nvSpPr>
          <p:spPr>
            <a:xfrm>
              <a:off x="243331" y="505838"/>
              <a:ext cx="602358" cy="895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8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62"/>
                <a:buFont typeface="Arial"/>
                <a:buNone/>
              </a:pPr>
              <a:r>
                <a:rPr lang="en-US" sz="4062" b="1" i="0" u="none" strike="noStrike" cap="none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3.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" name="Google Shape;925;p43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926" name="Google Shape;926;p43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D6CEE0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927" name="Google Shape;927;p43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en-US" sz="3200" b="1" i="0" u="none" strike="noStrike" cap="none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1. </a:t>
              </a:r>
              <a:r>
                <a:rPr lang="en-US" sz="3200" b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Mit </a:t>
              </a:r>
              <a:r>
                <a:rPr lang="en-US" sz="3200" b="1" err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várhatunk</a:t>
              </a:r>
              <a:r>
                <a:rPr lang="en-US" sz="3200" b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3200" b="1" err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menstruációs</a:t>
              </a:r>
              <a:r>
                <a:rPr lang="en-US" sz="3200" b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időszakban</a:t>
              </a:r>
              <a:r>
                <a:rPr lang="en-US" sz="3200" b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8" name="Google Shape;928;p43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929" name="Google Shape;929;p43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30" name="Google Shape;930;p43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931" name="Google Shape;931;p43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932" name="Google Shape;932;p43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33" name="Google Shape;933;p43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934" name="Google Shape;934;p43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935" name="Google Shape;935;p43"/>
          <p:cNvSpPr/>
          <p:nvPr/>
        </p:nvSpPr>
        <p:spPr>
          <a:xfrm>
            <a:off x="10199608" y="3550895"/>
            <a:ext cx="6109730" cy="4445000"/>
          </a:xfrm>
          <a:custGeom>
            <a:avLst/>
            <a:gdLst/>
            <a:ahLst/>
            <a:cxnLst/>
            <a:rect l="l" t="t" r="r" b="b"/>
            <a:pathLst>
              <a:path w="6109730" h="4445000" extrusionOk="0">
                <a:moveTo>
                  <a:pt x="0" y="0"/>
                </a:moveTo>
                <a:lnTo>
                  <a:pt x="6109729" y="0"/>
                </a:lnTo>
                <a:lnTo>
                  <a:pt x="6109729" y="4445000"/>
                </a:lnTo>
                <a:lnTo>
                  <a:pt x="0" y="4445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936" name="Google Shape;936;p43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43"/>
          <p:cNvSpPr txBox="1"/>
          <p:nvPr/>
        </p:nvSpPr>
        <p:spPr>
          <a:xfrm>
            <a:off x="1581640" y="3160370"/>
            <a:ext cx="7868202" cy="6017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41" lvl="1" indent="-280668">
              <a:lnSpc>
                <a:spcPct val="170000"/>
              </a:lnSpc>
              <a:buSzPts val="2600"/>
              <a:buFont typeface="Arial"/>
              <a:buChar char="•"/>
            </a:pPr>
            <a:r>
              <a:rPr lang="hu-HU" sz="2600" b="1">
                <a:latin typeface="Noto Sans"/>
                <a:ea typeface="Noto Sans"/>
                <a:cs typeface="Noto Sans"/>
                <a:sym typeface="Noto Sans"/>
              </a:rPr>
              <a:t>Változások 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a</a:t>
            </a:r>
            <a:r>
              <a:rPr lang="hu-HU" sz="2600" b="1">
                <a:latin typeface="Noto Sans"/>
                <a:ea typeface="Noto Sans"/>
                <a:cs typeface="Noto Sans"/>
                <a:sym typeface="Noto Sans"/>
              </a:rPr>
              <a:t>z erősségben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színben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lvl="2" indent="-345439">
              <a:lnSpc>
                <a:spcPct val="170000"/>
              </a:lnSpc>
              <a:buSzPts val="2400"/>
              <a:buFont typeface="Arial"/>
              <a:buChar char="⚬"/>
            </a:pP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A menstruációs vér a ciklus elején és végén kezdetben barna vagy rózsaszínű lehet.</a:t>
            </a:r>
          </a:p>
          <a:p>
            <a:pPr marL="690884" lvl="2">
              <a:lnSpc>
                <a:spcPct val="170000"/>
              </a:lnSpc>
              <a:buSzPts val="2400"/>
            </a:pPr>
            <a:endParaRPr lang="hu-HU" sz="2400">
              <a:latin typeface="Noto Sans"/>
              <a:ea typeface="Noto Sans"/>
              <a:cs typeface="Noto Sans"/>
              <a:sym typeface="Noto Sans"/>
            </a:endParaRPr>
          </a:p>
          <a:p>
            <a:pPr marL="1036323" lvl="2" indent="-345439">
              <a:lnSpc>
                <a:spcPct val="170000"/>
              </a:lnSpc>
              <a:buSzPts val="2400"/>
              <a:buFont typeface="Arial"/>
              <a:buChar char="⚬"/>
            </a:pP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A legintenzívebb napokon általában élénkpiros.</a:t>
            </a:r>
          </a:p>
          <a:p>
            <a:pPr marL="690884" lvl="2">
              <a:lnSpc>
                <a:spcPct val="170000"/>
              </a:lnSpc>
              <a:buSzPts val="2400"/>
            </a:pPr>
            <a:endParaRPr lang="hu-HU" sz="2400">
              <a:latin typeface="Noto Sans"/>
              <a:ea typeface="Noto Sans"/>
              <a:cs typeface="Noto Sans"/>
              <a:sym typeface="Noto Sans"/>
            </a:endParaRPr>
          </a:p>
          <a:p>
            <a:pPr marL="1036323" lvl="2" indent="-345439">
              <a:lnSpc>
                <a:spcPct val="170000"/>
              </a:lnSpc>
              <a:buSzPts val="2400"/>
              <a:buFont typeface="Arial"/>
              <a:buChar char="⚬"/>
            </a:pP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A vérveszteség 5 és 80 ml között változhat, de ez személyenként nagyon eltérő lehet.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l" rtl="0">
              <a:lnSpc>
                <a:spcPct val="184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938" name="Google Shape;938;p43"/>
          <p:cNvSpPr txBox="1"/>
          <p:nvPr/>
        </p:nvSpPr>
        <p:spPr>
          <a:xfrm>
            <a:off x="8434393" y="877647"/>
            <a:ext cx="9018592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ÍGY KELL ÉREZNEM MAGAM?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44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944" name="Google Shape;944;p44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D6CEE0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945" name="Google Shape;945;p44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en-US" sz="3200" b="1" i="0" u="none" strike="noStrike" cap="none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1. </a:t>
              </a:r>
              <a:r>
                <a:rPr lang="en-US" sz="3200" b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Mit </a:t>
              </a:r>
              <a:r>
                <a:rPr lang="en-US" sz="3200" b="1" err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várhatunk</a:t>
              </a:r>
              <a:r>
                <a:rPr lang="en-US" sz="3200" b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3200" b="1" err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menstruációs</a:t>
              </a:r>
              <a:r>
                <a:rPr lang="en-US" sz="3200" b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időszakban</a:t>
              </a:r>
              <a:r>
                <a:rPr lang="en-US" sz="3200" b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6" name="Google Shape;946;p44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947" name="Google Shape;947;p44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48" name="Google Shape;948;p44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949" name="Google Shape;949;p44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950" name="Google Shape;950;p44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51" name="Google Shape;951;p44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952" name="Google Shape;952;p44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953" name="Google Shape;953;p44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44"/>
          <p:cNvSpPr txBox="1"/>
          <p:nvPr/>
        </p:nvSpPr>
        <p:spPr>
          <a:xfrm>
            <a:off x="1550171" y="3171067"/>
            <a:ext cx="7158600" cy="580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41" marR="0" lvl="1" indent="-28066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hu-HU" sz="2600" b="1">
                <a:latin typeface="Noto Sans"/>
                <a:ea typeface="Noto Sans"/>
                <a:cs typeface="Noto Sans"/>
                <a:sym typeface="Noto Sans"/>
              </a:rPr>
              <a:t>Görcsök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lvl="2" indent="-345439">
              <a:lnSpc>
                <a:spcPct val="170000"/>
              </a:lnSpc>
              <a:buSzPts val="2400"/>
              <a:buFont typeface="Arial"/>
              <a:buChar char="⚬"/>
            </a:pP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Enyhe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erős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fájdalom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alsó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hasrészen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háton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combokon</a:t>
            </a:r>
            <a:endParaRPr sz="24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61341" marR="0" lvl="1" indent="-28066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hu-HU" sz="26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Mellduzzanat és érzékenység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lvl="2" indent="-345439">
              <a:lnSpc>
                <a:spcPct val="170000"/>
              </a:lnSpc>
              <a:buSzPts val="2400"/>
              <a:buFont typeface="Arial"/>
              <a:buChar char="⚬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folyadékvisszatartás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kellemetlen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érzést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okozhat</a:t>
            </a:r>
            <a:endParaRPr sz="24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61341" marR="0" lvl="1" indent="-28066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hu-HU" sz="26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Fáradtság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lvl="2" indent="-345439">
              <a:lnSpc>
                <a:spcPct val="170000"/>
              </a:lnSpc>
              <a:buSzPts val="2400"/>
              <a:buFont typeface="Arial"/>
              <a:buChar char="⚬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menstruáció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alatt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test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keményen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dolgozik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ami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fáradtságot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okoz</a:t>
            </a:r>
            <a:endParaRPr sz="24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955" name="Google Shape;955;p44"/>
          <p:cNvSpPr txBox="1"/>
          <p:nvPr/>
        </p:nvSpPr>
        <p:spPr>
          <a:xfrm>
            <a:off x="8434393" y="877647"/>
            <a:ext cx="9018592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ÍGY KELL ÉREZNEM MAGAM?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44"/>
          <p:cNvSpPr txBox="1"/>
          <p:nvPr/>
        </p:nvSpPr>
        <p:spPr>
          <a:xfrm>
            <a:off x="9588679" y="3171067"/>
            <a:ext cx="7236600" cy="4551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41" marR="0" lvl="1" indent="-28066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hu-HU" sz="2600" b="1">
                <a:latin typeface="Noto Sans"/>
                <a:ea typeface="Noto Sans"/>
                <a:cs typeface="Noto Sans"/>
                <a:sym typeface="Noto Sans"/>
              </a:rPr>
              <a:t>F</a:t>
            </a:r>
            <a:r>
              <a:rPr lang="hu-HU" sz="26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ejfájás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lvl="2" indent="-345439">
              <a:lnSpc>
                <a:spcPct val="170000"/>
              </a:lnSpc>
              <a:buSzPts val="2400"/>
              <a:buFont typeface="Arial"/>
              <a:buChar char="⚬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hormonális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változások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egyes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embereknél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migrént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okozhatnak</a:t>
            </a:r>
            <a:endParaRPr sz="24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61341" marR="0" lvl="1" indent="-28066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hu-HU" sz="26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Emésztési problémák</a:t>
            </a:r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lvl="2" indent="-345439">
              <a:lnSpc>
                <a:spcPct val="170000"/>
              </a:lnSpc>
              <a:buSzPts val="2400"/>
              <a:buFont typeface="Arial"/>
              <a:buChar char="⚬"/>
            </a:pP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Székrekedés vagy hasmenés gyakran előfordul</a:t>
            </a:r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84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957" name="Google Shape;957;p44"/>
          <p:cNvSpPr txBox="1"/>
          <p:nvPr/>
        </p:nvSpPr>
        <p:spPr>
          <a:xfrm>
            <a:off x="474890" y="2366237"/>
            <a:ext cx="17338200" cy="98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200031"/>
              </a:lnSpc>
              <a:buSzPts val="3199"/>
            </a:pPr>
            <a:r>
              <a:rPr lang="en-US" sz="3199" b="1">
                <a:solidFill>
                  <a:srgbClr val="9A1935"/>
                </a:solidFill>
              </a:rPr>
              <a:t>GYAKORI FIZIKAI TÜNETEK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44"/>
          <p:cNvSpPr/>
          <p:nvPr/>
        </p:nvSpPr>
        <p:spPr>
          <a:xfrm rot="-5679872" flipH="1">
            <a:off x="10913425" y="5535975"/>
            <a:ext cx="4060529" cy="7754483"/>
          </a:xfrm>
          <a:custGeom>
            <a:avLst/>
            <a:gdLst/>
            <a:ahLst/>
            <a:cxnLst/>
            <a:rect l="l" t="t" r="r" b="b"/>
            <a:pathLst>
              <a:path w="4060529" h="7754483" extrusionOk="0">
                <a:moveTo>
                  <a:pt x="4060529" y="0"/>
                </a:moveTo>
                <a:lnTo>
                  <a:pt x="0" y="0"/>
                </a:lnTo>
                <a:lnTo>
                  <a:pt x="0" y="7754483"/>
                </a:lnTo>
                <a:lnTo>
                  <a:pt x="4060529" y="7754483"/>
                </a:lnTo>
                <a:lnTo>
                  <a:pt x="406052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45"/>
          <p:cNvSpPr/>
          <p:nvPr/>
        </p:nvSpPr>
        <p:spPr>
          <a:xfrm rot="-8100000">
            <a:off x="8709016" y="1523196"/>
            <a:ext cx="9571069" cy="9699367"/>
          </a:xfrm>
          <a:custGeom>
            <a:avLst/>
            <a:gdLst/>
            <a:ahLst/>
            <a:cxnLst/>
            <a:rect l="l" t="t" r="r" b="b"/>
            <a:pathLst>
              <a:path w="9571069" h="9699367" extrusionOk="0">
                <a:moveTo>
                  <a:pt x="0" y="0"/>
                </a:moveTo>
                <a:lnTo>
                  <a:pt x="9571069" y="0"/>
                </a:lnTo>
                <a:lnTo>
                  <a:pt x="9571069" y="9699368"/>
                </a:lnTo>
                <a:lnTo>
                  <a:pt x="0" y="96993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grpSp>
        <p:nvGrpSpPr>
          <p:cNvPr id="964" name="Google Shape;964;p45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965" name="Google Shape;965;p45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D6CEE0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966" name="Google Shape;966;p45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en-US" sz="3200" b="1" i="0" u="none" strike="noStrike" cap="none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1. </a:t>
              </a:r>
              <a:r>
                <a:rPr lang="en-US" sz="3200" b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Mit </a:t>
              </a:r>
              <a:r>
                <a:rPr lang="en-US" sz="3200" b="1" err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várhatunk</a:t>
              </a:r>
              <a:r>
                <a:rPr lang="en-US" sz="3200" b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3200" b="1" err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menstruációs</a:t>
              </a:r>
              <a:r>
                <a:rPr lang="en-US" sz="3200" b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időszakban</a:t>
              </a:r>
              <a:r>
                <a:rPr lang="en-US" sz="3200" b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7" name="Google Shape;967;p45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968" name="Google Shape;968;p45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9" name="Google Shape;969;p45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970" name="Google Shape;970;p45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971" name="Google Shape;971;p45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72" name="Google Shape;972;p45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973" name="Google Shape;973;p45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974" name="Google Shape;974;p45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45"/>
          <p:cNvSpPr txBox="1"/>
          <p:nvPr/>
        </p:nvSpPr>
        <p:spPr>
          <a:xfrm>
            <a:off x="1597376" y="2539450"/>
            <a:ext cx="9327298" cy="701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41" marR="0" lvl="1" indent="-28066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hu-HU" sz="26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Érzelmi és mentális változások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lvl="2" indent="-345439">
              <a:lnSpc>
                <a:spcPct val="170000"/>
              </a:lnSpc>
              <a:buSzPts val="2400"/>
              <a:buFont typeface="Arial"/>
              <a:buChar char="⚬"/>
            </a:pP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Érzelmi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mentális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változásokHangulatváltozások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ingerlékenység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szorongás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szomorúság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hormonális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ingadozások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miatt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Néhányan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érzelmesebbnek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érzik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magukat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nehezen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tudnak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koncentrálni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24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61341" marR="0" lvl="1" indent="-28066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hu-HU" sz="26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Életmódbeli változások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lvl="2" indent="-345439">
              <a:lnSpc>
                <a:spcPct val="170000"/>
              </a:lnSpc>
              <a:buSzPts val="2400"/>
              <a:buFont typeface="Arial"/>
              <a:buChar char="⚬"/>
            </a:pP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Egyesek inkább több pihenésre vágynak, míg mások úgy találják, hogy a könnyű testmozgás segít enyhíteni a kellemetlen érzéseket. A stressz kezelése segíthet csökkenteni a menstruációs tüneteket.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45"/>
          <p:cNvSpPr txBox="1"/>
          <p:nvPr/>
        </p:nvSpPr>
        <p:spPr>
          <a:xfrm>
            <a:off x="8434393" y="877647"/>
            <a:ext cx="9018592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ÍGY KELL ÉREZNEM MAGAM?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1" name="Google Shape;981;p46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982" name="Google Shape;982;p46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D6CEE0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983" name="Google Shape;983;p46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en-US" sz="3200" b="1" i="0" u="none" strike="noStrike" cap="none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1. </a:t>
              </a:r>
              <a:r>
                <a:rPr lang="en-US" sz="3200" b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Mit </a:t>
              </a:r>
              <a:r>
                <a:rPr lang="en-US" sz="3200" b="1" err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várhatunk</a:t>
              </a:r>
              <a:r>
                <a:rPr lang="en-US" sz="3200" b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3200" b="1" err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menstruációs</a:t>
              </a:r>
              <a:r>
                <a:rPr lang="en-US" sz="3200" b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időszakban</a:t>
              </a:r>
              <a:r>
                <a:rPr lang="en-US" sz="3200" b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4" name="Google Shape;984;p46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985" name="Google Shape;985;p46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6" name="Google Shape;986;p46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987" name="Google Shape;987;p46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988" name="Google Shape;988;p46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89" name="Google Shape;989;p46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990" name="Google Shape;990;p46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991" name="Google Shape;991;p46"/>
          <p:cNvSpPr/>
          <p:nvPr/>
        </p:nvSpPr>
        <p:spPr>
          <a:xfrm>
            <a:off x="8912884" y="2822383"/>
            <a:ext cx="8346416" cy="5972005"/>
          </a:xfrm>
          <a:custGeom>
            <a:avLst/>
            <a:gdLst/>
            <a:ahLst/>
            <a:cxnLst/>
            <a:rect l="l" t="t" r="r" b="b"/>
            <a:pathLst>
              <a:path w="8346416" h="5972005" extrusionOk="0">
                <a:moveTo>
                  <a:pt x="0" y="0"/>
                </a:moveTo>
                <a:lnTo>
                  <a:pt x="8346416" y="0"/>
                </a:lnTo>
                <a:lnTo>
                  <a:pt x="8346416" y="5972005"/>
                </a:lnTo>
                <a:lnTo>
                  <a:pt x="0" y="5972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992" name="Google Shape;992;p46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46"/>
          <p:cNvSpPr txBox="1"/>
          <p:nvPr/>
        </p:nvSpPr>
        <p:spPr>
          <a:xfrm>
            <a:off x="8434393" y="877647"/>
            <a:ext cx="9018592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ÍGY KELL ÉREZNEM MAGAM?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46"/>
          <p:cNvSpPr txBox="1"/>
          <p:nvPr/>
        </p:nvSpPr>
        <p:spPr>
          <a:xfrm>
            <a:off x="1581651" y="2689025"/>
            <a:ext cx="8346300" cy="695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41" lvl="1" indent="-280668">
              <a:lnSpc>
                <a:spcPct val="170000"/>
              </a:lnSpc>
              <a:buSzPts val="2600"/>
              <a:buFont typeface="Arial"/>
              <a:buChar char="•"/>
            </a:pPr>
            <a:r>
              <a:rPr lang="hu-HU" sz="2600" b="1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ciklus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nyomon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követése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lvl="2" indent="-345439">
              <a:lnSpc>
                <a:spcPct val="170000"/>
              </a:lnSpc>
              <a:buSzPts val="2400"/>
              <a:buFont typeface="Arial"/>
              <a:buChar char="⚬"/>
            </a:pPr>
            <a:r>
              <a:rPr lang="en-US" sz="2400" u="sng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400" u="sng" err="1">
                <a:latin typeface="Noto Sans"/>
                <a:ea typeface="Noto Sans"/>
                <a:cs typeface="Noto Sans"/>
                <a:sym typeface="Noto Sans"/>
              </a:rPr>
              <a:t>napló</a:t>
            </a:r>
            <a:r>
              <a:rPr lang="en-US" sz="2400" u="sng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u="sng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 u="sng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u="sng" err="1">
                <a:latin typeface="Noto Sans"/>
                <a:ea typeface="Noto Sans"/>
                <a:cs typeface="Noto Sans"/>
                <a:sym typeface="Noto Sans"/>
              </a:rPr>
              <a:t>egy</a:t>
            </a:r>
            <a:r>
              <a:rPr lang="en-US" sz="2400" u="sng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u="sng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 u="sng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u="sng" err="1">
                <a:latin typeface="Noto Sans"/>
                <a:ea typeface="Noto Sans"/>
                <a:cs typeface="Noto Sans"/>
                <a:sym typeface="Noto Sans"/>
              </a:rPr>
              <a:t>ciklust</a:t>
            </a:r>
            <a:r>
              <a:rPr lang="en-US" sz="2400" u="sng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u="sng" err="1">
                <a:latin typeface="Noto Sans"/>
                <a:ea typeface="Noto Sans"/>
                <a:cs typeface="Noto Sans"/>
                <a:sym typeface="Noto Sans"/>
              </a:rPr>
              <a:t>követő</a:t>
            </a:r>
            <a:r>
              <a:rPr lang="en-US" sz="2400" u="sng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u="sng" err="1">
                <a:latin typeface="Noto Sans"/>
                <a:ea typeface="Noto Sans"/>
                <a:cs typeface="Noto Sans"/>
                <a:sym typeface="Noto Sans"/>
              </a:rPr>
              <a:t>alkalmazás</a:t>
            </a:r>
            <a:r>
              <a:rPr lang="en-US" sz="2400" u="sng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segíthet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jobban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megérteni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testünket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érzéseinket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érzelmeinket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Segíthetnek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továbbá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olyan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helyzetek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felismerésében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amelyek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orvosi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segítséget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igényelnek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2400" b="0" i="0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036323" lvl="2" indent="-345439">
              <a:lnSpc>
                <a:spcPct val="170000"/>
              </a:lnSpc>
              <a:buSzPts val="2400"/>
              <a:buFont typeface="Arial"/>
              <a:buChar char="⚬"/>
            </a:pPr>
            <a:r>
              <a:rPr lang="en-US" sz="2400" b="1" u="sng" err="1">
                <a:latin typeface="Noto Sans"/>
                <a:ea typeface="Noto Sans"/>
                <a:cs typeface="Noto Sans"/>
                <a:sym typeface="Noto Sans"/>
              </a:rPr>
              <a:t>Feljegyzendő</a:t>
            </a:r>
            <a:r>
              <a:rPr lang="en-US" sz="2400" b="1" u="sng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u="sng" err="1">
                <a:latin typeface="Noto Sans"/>
                <a:ea typeface="Noto Sans"/>
                <a:cs typeface="Noto Sans"/>
                <a:sym typeface="Noto Sans"/>
              </a:rPr>
              <a:t>információk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: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mikor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kezdődött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utolsó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menstruáció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;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mennyi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ideig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tartott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;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milyen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erős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volt a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vérzés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;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voltak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-e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olyan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tünetek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, mint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görcsök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fejfájás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hangulatváltozások</a:t>
            </a:r>
            <a:endParaRPr lang="en-US" sz="1400" b="1" i="0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9" name="Google Shape;999;p47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000" name="Google Shape;1000;p47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7C7BF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01" name="Google Shape;1001;p47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2. 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A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menstruáció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idején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jellemző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fájdalmak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és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tapasztalatok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2" name="Google Shape;1002;p47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1003" name="Google Shape;1003;p47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04" name="Google Shape;1004;p47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1005" name="Google Shape;1005;p47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06" name="Google Shape;1006;p47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07" name="Google Shape;1007;p47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008" name="Google Shape;1008;p47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009" name="Google Shape;1009;p47"/>
          <p:cNvSpPr/>
          <p:nvPr/>
        </p:nvSpPr>
        <p:spPr>
          <a:xfrm>
            <a:off x="10470261" y="2884545"/>
            <a:ext cx="6505573" cy="5546225"/>
          </a:xfrm>
          <a:custGeom>
            <a:avLst/>
            <a:gdLst/>
            <a:ahLst/>
            <a:cxnLst/>
            <a:rect l="l" t="t" r="r" b="b"/>
            <a:pathLst>
              <a:path w="6505573" h="5546225" extrusionOk="0">
                <a:moveTo>
                  <a:pt x="0" y="0"/>
                </a:moveTo>
                <a:lnTo>
                  <a:pt x="6505573" y="0"/>
                </a:lnTo>
                <a:lnTo>
                  <a:pt x="6505573" y="5546226"/>
                </a:lnTo>
                <a:lnTo>
                  <a:pt x="0" y="55462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010" name="Google Shape;1010;p47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47"/>
          <p:cNvSpPr txBox="1"/>
          <p:nvPr/>
        </p:nvSpPr>
        <p:spPr>
          <a:xfrm>
            <a:off x="8434393" y="877647"/>
            <a:ext cx="9018592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ÍGY KELL ÉREZNEM MAGAM?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47"/>
          <p:cNvSpPr txBox="1"/>
          <p:nvPr/>
        </p:nvSpPr>
        <p:spPr>
          <a:xfrm>
            <a:off x="1581650" y="2689025"/>
            <a:ext cx="9429000" cy="695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41" lvl="1" indent="-280668">
              <a:lnSpc>
                <a:spcPct val="170000"/>
              </a:lnSpc>
              <a:buSzPts val="2600"/>
              <a:buFont typeface="Arial"/>
              <a:buChar char="•"/>
            </a:pP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Gyakori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görcsök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>
                <a:latin typeface="Noto Sans"/>
                <a:ea typeface="Noto Sans"/>
                <a:cs typeface="Noto Sans"/>
                <a:sym typeface="Noto Sans"/>
              </a:rPr>
              <a:t>(primer dysmenorrhea)</a:t>
            </a:r>
            <a:endParaRPr sz="260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036323" lvl="2" indent="-345439">
              <a:lnSpc>
                <a:spcPct val="170000"/>
              </a:lnSpc>
              <a:buSzPts val="2400"/>
              <a:buFont typeface="Arial"/>
              <a:buChar char="⚬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görcsöket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méh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normális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összehúzódásai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okozzák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nem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minősülnek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betegségnek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fájdalom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alsó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hasrészen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háton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jelentkezik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lang="hu-HU" sz="2400">
              <a:latin typeface="Noto Sans"/>
              <a:ea typeface="Noto Sans"/>
              <a:cs typeface="Noto Sans"/>
              <a:sym typeface="Noto Sans"/>
            </a:endParaRPr>
          </a:p>
          <a:p>
            <a:pPr marL="690884" lvl="2">
              <a:lnSpc>
                <a:spcPct val="170000"/>
              </a:lnSpc>
              <a:buSzPts val="2400"/>
            </a:pPr>
            <a:endParaRPr sz="24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036323" lvl="2" indent="-345439">
              <a:lnSpc>
                <a:spcPct val="170000"/>
              </a:lnSpc>
              <a:buSzPts val="2400"/>
              <a:buFont typeface="Arial"/>
              <a:buChar char="⚬"/>
            </a:pPr>
            <a:r>
              <a:rPr lang="en-US" sz="2400" u="sng" err="1">
                <a:latin typeface="Noto Sans"/>
                <a:ea typeface="Noto Sans"/>
                <a:cs typeface="Noto Sans"/>
                <a:sym typeface="Noto Sans"/>
              </a:rPr>
              <a:t>Enyhítési</a:t>
            </a:r>
            <a:r>
              <a:rPr lang="en-US" sz="2400" u="sng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u="sng" err="1">
                <a:latin typeface="Noto Sans"/>
                <a:ea typeface="Noto Sans"/>
                <a:cs typeface="Noto Sans"/>
                <a:sym typeface="Noto Sans"/>
              </a:rPr>
              <a:t>módszerek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: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vény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nélkül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kapható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fájdalomcsillapítók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(ibuprofen, paracetamol);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stresszcsökkentés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;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enyhe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testmozgás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;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meleg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fürdő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;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melegítő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párna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melegvizes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palack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;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pihenés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;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dohányzás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alkoholfogyasztás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súlyosbíthatja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görcsöket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7" name="Google Shape;1017;p48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018" name="Google Shape;1018;p48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7C7BF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19" name="Google Shape;1019;p48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2. 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A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menstruáció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idején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jellemző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fájdalmak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és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tapasztalatok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0" name="Google Shape;1020;p48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1021" name="Google Shape;1021;p48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22" name="Google Shape;1022;p48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1023" name="Google Shape;1023;p48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24" name="Google Shape;1024;p48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25" name="Google Shape;1025;p48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026" name="Google Shape;1026;p48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027" name="Google Shape;1027;p48"/>
          <p:cNvSpPr/>
          <p:nvPr/>
        </p:nvSpPr>
        <p:spPr>
          <a:xfrm>
            <a:off x="1028700" y="2510431"/>
            <a:ext cx="7712341" cy="6808803"/>
          </a:xfrm>
          <a:custGeom>
            <a:avLst/>
            <a:gdLst/>
            <a:ahLst/>
            <a:cxnLst/>
            <a:rect l="l" t="t" r="r" b="b"/>
            <a:pathLst>
              <a:path w="7712341" h="6808803" extrusionOk="0">
                <a:moveTo>
                  <a:pt x="0" y="0"/>
                </a:moveTo>
                <a:lnTo>
                  <a:pt x="7712341" y="0"/>
                </a:lnTo>
                <a:lnTo>
                  <a:pt x="7712341" y="6808804"/>
                </a:lnTo>
                <a:lnTo>
                  <a:pt x="0" y="68088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028" name="Google Shape;1028;p48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48"/>
          <p:cNvSpPr txBox="1"/>
          <p:nvPr/>
        </p:nvSpPr>
        <p:spPr>
          <a:xfrm>
            <a:off x="8434393" y="877647"/>
            <a:ext cx="9018592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ÍGY KELL ÉREZNEM MAGAM?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48"/>
          <p:cNvSpPr txBox="1"/>
          <p:nvPr/>
        </p:nvSpPr>
        <p:spPr>
          <a:xfrm>
            <a:off x="7657847" y="2689033"/>
            <a:ext cx="9113400" cy="685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41" lvl="1" indent="-280668">
              <a:lnSpc>
                <a:spcPct val="170000"/>
              </a:lnSpc>
              <a:buSzPts val="2600"/>
              <a:buFont typeface="Arial"/>
              <a:buChar char="•"/>
            </a:pP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Premenstruá</a:t>
            </a:r>
            <a:r>
              <a:rPr lang="hu-HU" sz="2600" b="1" err="1">
                <a:latin typeface="Noto Sans"/>
                <a:ea typeface="Noto Sans"/>
                <a:cs typeface="Noto Sans"/>
                <a:sym typeface="Noto Sans"/>
              </a:rPr>
              <a:t>ciós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feszültség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>
                <a:latin typeface="Noto Sans"/>
                <a:ea typeface="Noto Sans"/>
                <a:cs typeface="Noto Sans"/>
                <a:sym typeface="Noto Sans"/>
              </a:rPr>
              <a:t>(PMS)</a:t>
            </a:r>
            <a:endParaRPr sz="100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036323" lvl="2" indent="-345439">
              <a:lnSpc>
                <a:spcPct val="170000"/>
              </a:lnSpc>
              <a:buSzPts val="2400"/>
              <a:buFont typeface="Arial"/>
              <a:buChar char="⚬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A PMS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menstruáció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előtt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sok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embert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érint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hormonális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változások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miatt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036323" lvl="2" indent="-345439">
              <a:lnSpc>
                <a:spcPct val="170000"/>
              </a:lnSpc>
              <a:buSzPts val="2400"/>
              <a:buFont typeface="Arial"/>
              <a:buChar char="⚬"/>
            </a:pPr>
            <a:r>
              <a:rPr lang="en-US" sz="2400" u="sng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400" u="sng" err="1">
                <a:latin typeface="Noto Sans"/>
                <a:ea typeface="Noto Sans"/>
                <a:cs typeface="Noto Sans"/>
                <a:sym typeface="Noto Sans"/>
              </a:rPr>
              <a:t>leggyakoribb</a:t>
            </a:r>
            <a:r>
              <a:rPr lang="en-US" sz="2400" u="sng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u="sng" err="1">
                <a:latin typeface="Noto Sans"/>
                <a:ea typeface="Noto Sans"/>
                <a:cs typeface="Noto Sans"/>
                <a:sym typeface="Noto Sans"/>
              </a:rPr>
              <a:t>tünetek</a:t>
            </a:r>
            <a:r>
              <a:rPr lang="en-US" sz="2400" u="sng">
                <a:latin typeface="Noto Sans"/>
                <a:ea typeface="Noto Sans"/>
                <a:cs typeface="Noto Sans"/>
                <a:sym typeface="Noto Sans"/>
              </a:rPr>
              <a:t>: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hangulatváltozások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fáradtság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szorongás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puffadás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hasi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fájdalmak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mellérzékenység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alvászavarok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étvágyváltozások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lang="hu-HU" sz="2400">
              <a:latin typeface="Noto Sans"/>
              <a:ea typeface="Noto Sans"/>
              <a:cs typeface="Noto Sans"/>
              <a:sym typeface="Noto Sans"/>
            </a:endParaRPr>
          </a:p>
          <a:p>
            <a:pPr marL="1036323" lvl="2" indent="-345439">
              <a:lnSpc>
                <a:spcPct val="170000"/>
              </a:lnSpc>
              <a:buSzPts val="2400"/>
              <a:buFont typeface="Arial"/>
              <a:buChar char="⚬"/>
            </a:pPr>
            <a:endParaRPr sz="1000" b="0" i="0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036323" lvl="2" indent="-345439">
              <a:lnSpc>
                <a:spcPct val="170000"/>
              </a:lnSpc>
              <a:buSzPts val="2400"/>
              <a:buFont typeface="Arial"/>
              <a:buChar char="⚬"/>
            </a:pPr>
            <a:r>
              <a:rPr lang="hu-HU" sz="2400" u="sng">
                <a:latin typeface="Noto Sans"/>
                <a:ea typeface="Noto Sans"/>
                <a:cs typeface="Noto Sans"/>
                <a:sym typeface="Noto Sans"/>
              </a:rPr>
              <a:t>A PMS kezelése: </a:t>
            </a: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rendszeres testmozgás, kiegyensúlyozott étrend, elegendő alvás, a tünetek naplóba történő feljegyzése, a dohányzás és az alkohol elkerülése.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5" name="Google Shape;1035;p49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036" name="Google Shape;1036;p49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7C7BF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37" name="Google Shape;1037;p49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2. 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A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menstruáció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idején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jellemző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fájdalmak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és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tapasztalatok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8" name="Google Shape;1038;p49"/>
          <p:cNvSpPr/>
          <p:nvPr/>
        </p:nvSpPr>
        <p:spPr>
          <a:xfrm rot="3346133" flipH="1">
            <a:off x="11756366" y="2728238"/>
            <a:ext cx="4434358" cy="6627437"/>
          </a:xfrm>
          <a:custGeom>
            <a:avLst/>
            <a:gdLst/>
            <a:ahLst/>
            <a:cxnLst/>
            <a:rect l="l" t="t" r="r" b="b"/>
            <a:pathLst>
              <a:path w="4434358" h="6627437" extrusionOk="0">
                <a:moveTo>
                  <a:pt x="4434357" y="0"/>
                </a:moveTo>
                <a:lnTo>
                  <a:pt x="0" y="0"/>
                </a:lnTo>
                <a:lnTo>
                  <a:pt x="0" y="6627437"/>
                </a:lnTo>
                <a:lnTo>
                  <a:pt x="4434357" y="6627437"/>
                </a:lnTo>
                <a:lnTo>
                  <a:pt x="4434357" y="0"/>
                </a:lnTo>
                <a:close/>
              </a:path>
            </a:pathLst>
          </a:custGeom>
          <a:blipFill rotWithShape="1">
            <a:blip r:embed="rId3">
              <a:alphaModFix amt="35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grpSp>
        <p:nvGrpSpPr>
          <p:cNvPr id="1039" name="Google Shape;1039;p49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1040" name="Google Shape;1040;p49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41" name="Google Shape;1041;p49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1042" name="Google Shape;1042;p49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43" name="Google Shape;1043;p49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4" name="Google Shape;1044;p49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045" name="Google Shape;1045;p49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046" name="Google Shape;1046;p49"/>
          <p:cNvSpPr/>
          <p:nvPr/>
        </p:nvSpPr>
        <p:spPr>
          <a:xfrm>
            <a:off x="14403897" y="3095355"/>
            <a:ext cx="824622" cy="824622"/>
          </a:xfrm>
          <a:custGeom>
            <a:avLst/>
            <a:gdLst/>
            <a:ahLst/>
            <a:cxnLst/>
            <a:rect l="l" t="t" r="r" b="b"/>
            <a:pathLst>
              <a:path w="824622" h="824622" extrusionOk="0">
                <a:moveTo>
                  <a:pt x="0" y="0"/>
                </a:moveTo>
                <a:lnTo>
                  <a:pt x="824622" y="0"/>
                </a:lnTo>
                <a:lnTo>
                  <a:pt x="824622" y="824622"/>
                </a:lnTo>
                <a:lnTo>
                  <a:pt x="0" y="8246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047" name="Google Shape;1047;p49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49"/>
          <p:cNvSpPr txBox="1"/>
          <p:nvPr/>
        </p:nvSpPr>
        <p:spPr>
          <a:xfrm>
            <a:off x="8434393" y="877647"/>
            <a:ext cx="9018592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ÍGY KELL ÉREZNEM MAGAM?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49"/>
          <p:cNvSpPr txBox="1"/>
          <p:nvPr/>
        </p:nvSpPr>
        <p:spPr>
          <a:xfrm>
            <a:off x="1581650" y="2689025"/>
            <a:ext cx="8595300" cy="672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41" lvl="1" indent="-280668">
              <a:lnSpc>
                <a:spcPct val="170000"/>
              </a:lnSpc>
              <a:buSzPts val="2600"/>
              <a:buFont typeface="Arial"/>
              <a:buChar char="•"/>
            </a:pP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Szabálytalan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menstruáció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70000"/>
              </a:lnSpc>
              <a:buSzPts val="2400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szabálytalan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menstruáció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gyakori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jelenség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amikor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fiatal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lányok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hormonális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változások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miatt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kezdenek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menstruálni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Változások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lehetnek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következő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területeken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036323" lvl="2" indent="-345439">
              <a:lnSpc>
                <a:spcPct val="170000"/>
              </a:lnSpc>
              <a:buSzPts val="2400"/>
              <a:buFont typeface="Arial"/>
              <a:buChar char="⚬"/>
            </a:pPr>
            <a:r>
              <a:rPr lang="en-US" sz="2400" u="sng" err="1">
                <a:latin typeface="Noto Sans"/>
                <a:ea typeface="Noto Sans"/>
                <a:cs typeface="Noto Sans"/>
                <a:sym typeface="Noto Sans"/>
              </a:rPr>
              <a:t>Időtartam</a:t>
            </a:r>
            <a:r>
              <a:rPr lang="en-US" sz="2400" u="sng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(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néhány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menstruáció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öt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napig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tart,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mások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hosszabbak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/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rövidebbek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)</a:t>
            </a:r>
            <a:endParaRPr sz="2400" b="0" i="0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036323" lvl="2" indent="-345439">
              <a:lnSpc>
                <a:spcPct val="170000"/>
              </a:lnSpc>
              <a:buSzPts val="2400"/>
              <a:buFont typeface="Arial"/>
              <a:buChar char="⚬"/>
            </a:pPr>
            <a:r>
              <a:rPr lang="en-US" sz="2400" u="sng" err="1">
                <a:latin typeface="Noto Sans"/>
                <a:ea typeface="Noto Sans"/>
                <a:cs typeface="Noto Sans"/>
                <a:sym typeface="Noto Sans"/>
              </a:rPr>
              <a:t>Gyakoriság</a:t>
            </a:r>
            <a:r>
              <a:rPr lang="en-US" sz="2400" u="sng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(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kevesebb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mint 25 nap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több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mint 35 nap)</a:t>
            </a:r>
            <a:endParaRPr lang="hu-HU" sz="2400">
              <a:latin typeface="Noto Sans"/>
              <a:ea typeface="Noto Sans"/>
              <a:cs typeface="Noto Sans"/>
              <a:sym typeface="Noto Sans"/>
            </a:endParaRPr>
          </a:p>
          <a:p>
            <a:pPr marL="1036323" lvl="2" indent="-345439">
              <a:lnSpc>
                <a:spcPct val="170000"/>
              </a:lnSpc>
              <a:buSzPts val="2400"/>
              <a:buFont typeface="Arial"/>
              <a:buChar char="⚬"/>
            </a:pPr>
            <a:r>
              <a:rPr lang="en-US" sz="2400" u="sng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 u="sng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u="sng" err="1">
                <a:latin typeface="Noto Sans"/>
                <a:ea typeface="Noto Sans"/>
                <a:cs typeface="Noto Sans"/>
                <a:sym typeface="Noto Sans"/>
              </a:rPr>
              <a:t>vérzés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(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hónapról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hónapra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erősebb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gyengébb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)</a:t>
            </a:r>
            <a:endParaRPr sz="1400" b="0" i="0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49"/>
          <p:cNvSpPr txBox="1"/>
          <p:nvPr/>
        </p:nvSpPr>
        <p:spPr>
          <a:xfrm>
            <a:off x="11046962" y="4139051"/>
            <a:ext cx="5579138" cy="3589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62000"/>
              </a:lnSpc>
              <a:buSzPts val="2400"/>
            </a:pP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Bár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fiataloknál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gyakoriak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szabálytalan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menstruációk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ha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menstruáció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továbbra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is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szabálytalan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marad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szabálytalan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lesz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miután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korábban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szabályos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volt,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fontos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orvoshoz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fordulni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oogle Shape;1055;p50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056" name="Google Shape;1056;p50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FE2E9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7" name="Google Shape;1057;p50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3.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Mikor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kell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orvoshoz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fordulni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8" name="Google Shape;1058;p50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1059" name="Google Shape;1059;p50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0" name="Google Shape;1060;p50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1061" name="Google Shape;1061;p50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62" name="Google Shape;1062;p50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3" name="Google Shape;1063;p50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064" name="Google Shape;1064;p50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065" name="Google Shape;1065;p50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50"/>
          <p:cNvSpPr txBox="1"/>
          <p:nvPr/>
        </p:nvSpPr>
        <p:spPr>
          <a:xfrm>
            <a:off x="8434393" y="877647"/>
            <a:ext cx="9018592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ÍGY KELL ÉREZNEM MAGAM?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50"/>
          <p:cNvSpPr txBox="1"/>
          <p:nvPr/>
        </p:nvSpPr>
        <p:spPr>
          <a:xfrm>
            <a:off x="1408975" y="3292775"/>
            <a:ext cx="10056000" cy="5586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18161" marR="0" lvl="1" indent="-2590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hu-HU" sz="2400" b="1">
                <a:latin typeface="Noto Sans"/>
                <a:ea typeface="Noto Sans"/>
                <a:cs typeface="Noto Sans"/>
                <a:sym typeface="Noto Sans"/>
              </a:rPr>
              <a:t>A tünetek normalizálása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lvl="2" indent="-345439">
              <a:lnSpc>
                <a:spcPct val="150000"/>
              </a:lnSpc>
              <a:buSzPts val="2400"/>
              <a:buFont typeface="Arial"/>
              <a:buChar char="⚬"/>
            </a:pP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Sokan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azt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gondolják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hogy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fájdalmas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menstruáció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a</a:t>
            </a: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erős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vérzés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szabálytalan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ciklusok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csak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„a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menstruáció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velejárói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”,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ezért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nem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keresnek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orvosi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segítséget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0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61341" marR="0" lvl="1" indent="-2806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hu-HU" sz="26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Tudatosság hiánya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lvl="2" indent="-345439">
              <a:lnSpc>
                <a:spcPct val="150000"/>
              </a:lnSpc>
              <a:buSzPts val="2400"/>
              <a:buFont typeface="Arial"/>
              <a:buChar char="⚬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Az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olyan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betegségek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mint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endometriózis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premenstruá</a:t>
            </a:r>
            <a:r>
              <a:rPr lang="hu-HU" sz="2400" err="1">
                <a:latin typeface="Noto Sans"/>
                <a:ea typeface="Noto Sans"/>
                <a:cs typeface="Noto Sans"/>
                <a:sym typeface="Noto Sans"/>
              </a:rPr>
              <a:t>ció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s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diszf</a:t>
            </a:r>
            <a:r>
              <a:rPr lang="hu-HU" sz="2400" err="1">
                <a:latin typeface="Noto Sans"/>
                <a:ea typeface="Noto Sans"/>
                <a:cs typeface="Noto Sans"/>
                <a:sym typeface="Noto Sans"/>
              </a:rPr>
              <a:t>óriá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s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zavar</a:t>
            </a: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 (PMDD)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és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policisztás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ovárium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-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szindróma</a:t>
            </a: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 (PCOS)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nem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kerülnek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széles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körben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megvitatásra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ami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azt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jelenti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hogy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sokan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nem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ismerik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fel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tüneteiket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alapvető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probléma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jeleiként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50"/>
          <p:cNvSpPr txBox="1"/>
          <p:nvPr/>
        </p:nvSpPr>
        <p:spPr>
          <a:xfrm>
            <a:off x="1670968" y="2518718"/>
            <a:ext cx="14946064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200000"/>
              </a:lnSpc>
              <a:buSzPts val="2600"/>
            </a:pPr>
            <a:r>
              <a:rPr lang="en-US" sz="2600" b="1">
                <a:solidFill>
                  <a:srgbClr val="5B3C87"/>
                </a:solidFill>
              </a:rPr>
              <a:t>A </a:t>
            </a:r>
            <a:r>
              <a:rPr lang="en-US" sz="2600" b="1" err="1">
                <a:solidFill>
                  <a:srgbClr val="5B3C87"/>
                </a:solidFill>
              </a:rPr>
              <a:t>menstruációs</a:t>
            </a:r>
            <a:r>
              <a:rPr lang="en-US" sz="2600" b="1">
                <a:solidFill>
                  <a:srgbClr val="5B3C87"/>
                </a:solidFill>
              </a:rPr>
              <a:t> </a:t>
            </a:r>
            <a:r>
              <a:rPr lang="en-US" sz="2600" b="1" err="1">
                <a:solidFill>
                  <a:srgbClr val="5B3C87"/>
                </a:solidFill>
              </a:rPr>
              <a:t>egészségügyi</a:t>
            </a:r>
            <a:r>
              <a:rPr lang="en-US" sz="2600" b="1">
                <a:solidFill>
                  <a:srgbClr val="5B3C87"/>
                </a:solidFill>
              </a:rPr>
              <a:t> </a:t>
            </a:r>
            <a:r>
              <a:rPr lang="en-US" sz="2600" b="1" err="1">
                <a:solidFill>
                  <a:srgbClr val="5B3C87"/>
                </a:solidFill>
              </a:rPr>
              <a:t>problémák</a:t>
            </a:r>
            <a:r>
              <a:rPr lang="en-US" sz="2600" b="1">
                <a:solidFill>
                  <a:srgbClr val="5B3C87"/>
                </a:solidFill>
              </a:rPr>
              <a:t> </a:t>
            </a:r>
            <a:r>
              <a:rPr lang="en-US" sz="2600" b="1" err="1">
                <a:solidFill>
                  <a:srgbClr val="5B3C87"/>
                </a:solidFill>
              </a:rPr>
              <a:t>gyakran</a:t>
            </a:r>
            <a:r>
              <a:rPr lang="en-US" sz="2600" b="1">
                <a:solidFill>
                  <a:srgbClr val="5B3C87"/>
                </a:solidFill>
              </a:rPr>
              <a:t> </a:t>
            </a:r>
            <a:r>
              <a:rPr lang="en-US" sz="2600" b="1" err="1">
                <a:solidFill>
                  <a:srgbClr val="5B3C87"/>
                </a:solidFill>
              </a:rPr>
              <a:t>aluldiagnosztizáltak</a:t>
            </a:r>
            <a:r>
              <a:rPr lang="en-US" sz="2600" b="1">
                <a:solidFill>
                  <a:srgbClr val="5B3C87"/>
                </a:solidFill>
              </a:rPr>
              <a:t> </a:t>
            </a:r>
            <a:r>
              <a:rPr lang="en-US" sz="2600" b="1" err="1">
                <a:solidFill>
                  <a:srgbClr val="5B3C87"/>
                </a:solidFill>
              </a:rPr>
              <a:t>több</a:t>
            </a:r>
            <a:r>
              <a:rPr lang="en-US" sz="2600" b="1">
                <a:solidFill>
                  <a:srgbClr val="5B3C87"/>
                </a:solidFill>
              </a:rPr>
              <a:t> </a:t>
            </a:r>
            <a:r>
              <a:rPr lang="en-US" sz="2600" b="1" err="1">
                <a:solidFill>
                  <a:srgbClr val="5B3C87"/>
                </a:solidFill>
              </a:rPr>
              <a:t>tényező</a:t>
            </a:r>
            <a:r>
              <a:rPr lang="en-US" sz="2600" b="1">
                <a:solidFill>
                  <a:srgbClr val="5B3C87"/>
                </a:solidFill>
              </a:rPr>
              <a:t> </a:t>
            </a:r>
            <a:r>
              <a:rPr lang="en-US" sz="2600" b="1" err="1">
                <a:solidFill>
                  <a:srgbClr val="5B3C87"/>
                </a:solidFill>
              </a:rPr>
              <a:t>miatt</a:t>
            </a:r>
            <a:r>
              <a:rPr lang="en-US" sz="2600" b="1">
                <a:solidFill>
                  <a:srgbClr val="5B3C87"/>
                </a:solidFill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50"/>
          <p:cNvSpPr txBox="1"/>
          <p:nvPr/>
        </p:nvSpPr>
        <p:spPr>
          <a:xfrm>
            <a:off x="11677542" y="3490553"/>
            <a:ext cx="5775440" cy="627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18161" lvl="1" indent="-259080">
              <a:lnSpc>
                <a:spcPct val="170000"/>
              </a:lnSpc>
              <a:buSzPts val="2400"/>
              <a:buFont typeface="Arial"/>
              <a:buChar char="•"/>
            </a:pP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Orvosi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figyelmen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kívül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hagyás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lvl="2" indent="-345439">
              <a:lnSpc>
                <a:spcPct val="170000"/>
              </a:lnSpc>
              <a:buSzPts val="2400"/>
              <a:buFont typeface="Arial"/>
              <a:buChar char="⚬"/>
            </a:pP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Egyes egészségügyi szakemberek minimalizálhatják vagy figyelmen kívül hagyhatják a menstruációval kapcsolatos tüneteket, és azokat stressznek vagy szorongásnak tulajdoníthatják, ahelyett, hogy lehetséges betegségeket vizsgálnának.</a:t>
            </a:r>
            <a:r>
              <a:rPr lang="en-US" sz="2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0" name="Google Shape;1070;p50"/>
          <p:cNvCxnSpPr/>
          <p:nvPr/>
        </p:nvCxnSpPr>
        <p:spPr>
          <a:xfrm>
            <a:off x="11677542" y="3397558"/>
            <a:ext cx="0" cy="6107080"/>
          </a:xfrm>
          <a:prstGeom prst="straightConnector1">
            <a:avLst/>
          </a:prstGeom>
          <a:noFill/>
          <a:ln w="19050" cap="flat" cmpd="sng">
            <a:solidFill>
              <a:srgbClr val="5B3C8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" name="Google Shape;1075;p51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076" name="Google Shape;1076;p51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FE2E9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77" name="Google Shape;1077;p51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3.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Mikor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kell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orvoshoz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fordulni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8" name="Google Shape;1078;p51"/>
          <p:cNvSpPr/>
          <p:nvPr/>
        </p:nvSpPr>
        <p:spPr>
          <a:xfrm rot="-4502292">
            <a:off x="10794849" y="6117076"/>
            <a:ext cx="5237272" cy="5307477"/>
          </a:xfrm>
          <a:custGeom>
            <a:avLst/>
            <a:gdLst/>
            <a:ahLst/>
            <a:cxnLst/>
            <a:rect l="l" t="t" r="r" b="b"/>
            <a:pathLst>
              <a:path w="5237272" h="5307477" extrusionOk="0">
                <a:moveTo>
                  <a:pt x="0" y="0"/>
                </a:moveTo>
                <a:lnTo>
                  <a:pt x="5237272" y="0"/>
                </a:lnTo>
                <a:lnTo>
                  <a:pt x="5237272" y="5307477"/>
                </a:lnTo>
                <a:lnTo>
                  <a:pt x="0" y="53074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grpSp>
        <p:nvGrpSpPr>
          <p:cNvPr id="1079" name="Google Shape;1079;p51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1080" name="Google Shape;1080;p51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1" name="Google Shape;1081;p51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1082" name="Google Shape;1082;p51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83" name="Google Shape;1083;p51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84" name="Google Shape;1084;p51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085" name="Google Shape;1085;p51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086" name="Google Shape;1086;p51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51"/>
          <p:cNvSpPr txBox="1"/>
          <p:nvPr/>
        </p:nvSpPr>
        <p:spPr>
          <a:xfrm>
            <a:off x="8434393" y="877647"/>
            <a:ext cx="9018592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ÍGY KELL ÉREZNEM MAGAM?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51"/>
          <p:cNvSpPr txBox="1"/>
          <p:nvPr/>
        </p:nvSpPr>
        <p:spPr>
          <a:xfrm>
            <a:off x="1408970" y="3527425"/>
            <a:ext cx="8081005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41" lvl="1" indent="-280668">
              <a:lnSpc>
                <a:spcPct val="150000"/>
              </a:lnSpc>
              <a:buSzPts val="2600"/>
              <a:buFont typeface="Arial"/>
              <a:buChar char="•"/>
            </a:pP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Korlátozott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kutatás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oktatás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lvl="2" indent="-345439">
              <a:lnSpc>
                <a:spcPct val="150000"/>
              </a:lnSpc>
              <a:buSzPts val="2400"/>
              <a:buFont typeface="Arial"/>
              <a:buChar char="⚬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egészséget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történelmileg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kevéssé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kutatták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ami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hiányosságokhoz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vezet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orvosi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képzésben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késlelteti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diagnosztika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kezelés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terén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elért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előrelépéseket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0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61341" marR="0" lvl="1" indent="-2806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Tabu</a:t>
            </a:r>
            <a:r>
              <a:rPr lang="hu-HU" sz="2600" b="1">
                <a:latin typeface="Noto Sans"/>
                <a:ea typeface="Noto Sans"/>
                <a:cs typeface="Noto Sans"/>
                <a:sym typeface="Noto Sans"/>
              </a:rPr>
              <a:t>k és megbélyegzés</a:t>
            </a:r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lvl="2" indent="-345439">
              <a:lnSpc>
                <a:spcPct val="150000"/>
              </a:lnSpc>
              <a:buSzPts val="2400"/>
              <a:buFont typeface="Arial"/>
              <a:buChar char="⚬"/>
            </a:pPr>
            <a:r>
              <a:rPr lang="pt-BR" sz="2400">
                <a:latin typeface="Noto Sans"/>
                <a:ea typeface="Noto Sans"/>
                <a:cs typeface="Noto Sans"/>
                <a:sym typeface="Noto Sans"/>
              </a:rPr>
              <a:t>A menstruációt övező kulturális, faji és társadalmi megbélyegzés visszatarthatja az emberekét a tünetekről való nyílt beszélgetéstől, ami késői diagnózisokhoz vezethet.</a:t>
            </a:r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51"/>
          <p:cNvSpPr txBox="1"/>
          <p:nvPr/>
        </p:nvSpPr>
        <p:spPr>
          <a:xfrm>
            <a:off x="1670968" y="2518718"/>
            <a:ext cx="14946064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200000"/>
              </a:lnSpc>
              <a:buSzPts val="2600"/>
            </a:pPr>
            <a:r>
              <a:rPr lang="en-US" sz="2600" b="1">
                <a:solidFill>
                  <a:srgbClr val="5B3C87"/>
                </a:solidFill>
              </a:rPr>
              <a:t>A </a:t>
            </a:r>
            <a:r>
              <a:rPr lang="en-US" sz="2600" b="1" err="1">
                <a:solidFill>
                  <a:srgbClr val="5B3C87"/>
                </a:solidFill>
              </a:rPr>
              <a:t>menstruációs</a:t>
            </a:r>
            <a:r>
              <a:rPr lang="en-US" sz="2600" b="1">
                <a:solidFill>
                  <a:srgbClr val="5B3C87"/>
                </a:solidFill>
              </a:rPr>
              <a:t> </a:t>
            </a:r>
            <a:r>
              <a:rPr lang="en-US" sz="2600" b="1" err="1">
                <a:solidFill>
                  <a:srgbClr val="5B3C87"/>
                </a:solidFill>
              </a:rPr>
              <a:t>egészségügyi</a:t>
            </a:r>
            <a:r>
              <a:rPr lang="en-US" sz="2600" b="1">
                <a:solidFill>
                  <a:srgbClr val="5B3C87"/>
                </a:solidFill>
              </a:rPr>
              <a:t> </a:t>
            </a:r>
            <a:r>
              <a:rPr lang="en-US" sz="2600" b="1" err="1">
                <a:solidFill>
                  <a:srgbClr val="5B3C87"/>
                </a:solidFill>
              </a:rPr>
              <a:t>problémák</a:t>
            </a:r>
            <a:r>
              <a:rPr lang="en-US" sz="2600" b="1">
                <a:solidFill>
                  <a:srgbClr val="5B3C87"/>
                </a:solidFill>
              </a:rPr>
              <a:t> </a:t>
            </a:r>
            <a:r>
              <a:rPr lang="en-US" sz="2600" b="1" err="1">
                <a:solidFill>
                  <a:srgbClr val="5B3C87"/>
                </a:solidFill>
              </a:rPr>
              <a:t>gyakran</a:t>
            </a:r>
            <a:r>
              <a:rPr lang="en-US" sz="2600" b="1">
                <a:solidFill>
                  <a:srgbClr val="5B3C87"/>
                </a:solidFill>
              </a:rPr>
              <a:t> </a:t>
            </a:r>
            <a:r>
              <a:rPr lang="en-US" sz="2600" b="1" err="1">
                <a:solidFill>
                  <a:srgbClr val="5B3C87"/>
                </a:solidFill>
              </a:rPr>
              <a:t>aluldiagnosztizáltak</a:t>
            </a:r>
            <a:r>
              <a:rPr lang="en-US" sz="2600" b="1">
                <a:solidFill>
                  <a:srgbClr val="5B3C87"/>
                </a:solidFill>
              </a:rPr>
              <a:t> </a:t>
            </a:r>
            <a:r>
              <a:rPr lang="en-US" sz="2600" b="1" err="1">
                <a:solidFill>
                  <a:srgbClr val="5B3C87"/>
                </a:solidFill>
              </a:rPr>
              <a:t>több</a:t>
            </a:r>
            <a:r>
              <a:rPr lang="en-US" sz="2600" b="1">
                <a:solidFill>
                  <a:srgbClr val="5B3C87"/>
                </a:solidFill>
              </a:rPr>
              <a:t> </a:t>
            </a:r>
            <a:r>
              <a:rPr lang="en-US" sz="2600" b="1" err="1">
                <a:solidFill>
                  <a:srgbClr val="5B3C87"/>
                </a:solidFill>
              </a:rPr>
              <a:t>tényező</a:t>
            </a:r>
            <a:r>
              <a:rPr lang="en-US" sz="2600" b="1">
                <a:solidFill>
                  <a:srgbClr val="5B3C87"/>
                </a:solidFill>
              </a:rPr>
              <a:t> </a:t>
            </a:r>
            <a:r>
              <a:rPr lang="en-US" sz="2600" b="1" err="1">
                <a:solidFill>
                  <a:srgbClr val="5B3C87"/>
                </a:solidFill>
              </a:rPr>
              <a:t>miatt</a:t>
            </a:r>
            <a:r>
              <a:rPr lang="en-US" sz="2600" b="1">
                <a:solidFill>
                  <a:srgbClr val="5B3C87"/>
                </a:solidFill>
              </a:rPr>
              <a:t> is</a:t>
            </a:r>
            <a:r>
              <a:rPr lang="en-US" sz="2600" b="1" i="0" u="none" strike="noStrike" cap="none">
                <a:solidFill>
                  <a:srgbClr val="5B3C87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51"/>
          <p:cNvSpPr txBox="1"/>
          <p:nvPr/>
        </p:nvSpPr>
        <p:spPr>
          <a:xfrm>
            <a:off x="9721997" y="3527425"/>
            <a:ext cx="6443400" cy="281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41" lvl="1" indent="-280668">
              <a:lnSpc>
                <a:spcPct val="150000"/>
              </a:lnSpc>
              <a:buSzPts val="2600"/>
              <a:buFont typeface="Arial"/>
              <a:buChar char="•"/>
            </a:pP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tünetek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változékonysága</a:t>
            </a:r>
            <a:endParaRPr lang="en-US" sz="2600" b="1">
              <a:latin typeface="Noto Sans"/>
              <a:ea typeface="Noto Sans"/>
              <a:cs typeface="Noto Sans"/>
              <a:sym typeface="Noto Sans"/>
            </a:endParaRPr>
          </a:p>
          <a:p>
            <a:pPr marL="1036323" lvl="2" indent="-345439">
              <a:lnSpc>
                <a:spcPct val="150000"/>
              </a:lnSpc>
              <a:buSzPts val="2400"/>
              <a:buFont typeface="Arial"/>
              <a:buChar char="⚬"/>
            </a:pPr>
            <a:r>
              <a:rPr lang="pt-BR" sz="2400">
                <a:latin typeface="Noto Sans"/>
                <a:ea typeface="Noto Sans"/>
                <a:cs typeface="Noto Sans"/>
                <a:sym typeface="Noto Sans"/>
              </a:rPr>
              <a:t>A menstruációs egészségügyi problémák gyakran személyenként eltérő formában jelentkeznek, ami megnehezíti a diagnózist.</a:t>
            </a:r>
            <a:endParaRPr lang="pt-BR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91" name="Google Shape;1091;p51"/>
          <p:cNvCxnSpPr/>
          <p:nvPr/>
        </p:nvCxnSpPr>
        <p:spPr>
          <a:xfrm>
            <a:off x="9659297" y="3397558"/>
            <a:ext cx="0" cy="6107080"/>
          </a:xfrm>
          <a:prstGeom prst="straightConnector1">
            <a:avLst/>
          </a:prstGeom>
          <a:noFill/>
          <a:ln w="19050" cap="flat" cmpd="sng">
            <a:solidFill>
              <a:srgbClr val="5B3C8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>
          <a:extLst>
            <a:ext uri="{FF2B5EF4-FFF2-40B4-BE49-F238E27FC236}">
              <a16:creationId xmlns:a16="http://schemas.microsoft.com/office/drawing/2014/main" id="{66DB6028-4DDF-379B-D8A9-A413926A4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g371bae05de9_0_171">
            <a:extLst>
              <a:ext uri="{FF2B5EF4-FFF2-40B4-BE49-F238E27FC236}">
                <a16:creationId xmlns:a16="http://schemas.microsoft.com/office/drawing/2014/main" id="{04F2C939-0D57-8CC3-50AB-BDC03050A8AF}"/>
              </a:ext>
            </a:extLst>
          </p:cNvPr>
          <p:cNvGrpSpPr/>
          <p:nvPr/>
        </p:nvGrpSpPr>
        <p:grpSpPr>
          <a:xfrm>
            <a:off x="-410828" y="1315924"/>
            <a:ext cx="19109709" cy="1268247"/>
            <a:chOff x="0" y="0"/>
            <a:chExt cx="4665001" cy="309600"/>
          </a:xfrm>
        </p:grpSpPr>
        <p:sp>
          <p:nvSpPr>
            <p:cNvPr id="243" name="Google Shape;243;g371bae05de9_0_171">
              <a:extLst>
                <a:ext uri="{FF2B5EF4-FFF2-40B4-BE49-F238E27FC236}">
                  <a16:creationId xmlns:a16="http://schemas.microsoft.com/office/drawing/2014/main" id="{0CEA4C57-87DD-B4E0-1975-6D5F60A99F98}"/>
                </a:ext>
              </a:extLst>
            </p:cNvPr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7C7BF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44" name="Google Shape;244;g371bae05de9_0_171">
              <a:extLst>
                <a:ext uri="{FF2B5EF4-FFF2-40B4-BE49-F238E27FC236}">
                  <a16:creationId xmlns:a16="http://schemas.microsoft.com/office/drawing/2014/main" id="{898818F9-C046-2CA7-AFE3-A558FF6F0B6B}"/>
                </a:ext>
              </a:extLst>
            </p:cNvPr>
            <p:cNvSpPr txBox="1"/>
            <p:nvPr/>
          </p:nvSpPr>
          <p:spPr>
            <a:xfrm>
              <a:off x="1" y="0"/>
              <a:ext cx="4665000" cy="3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A MENSTRUÁCIÓVAL KAPCSOLATOS POZITÍV KULTÚRA LÉTREHOZÁSA</a:t>
              </a: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endParaRPr sz="3200" b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  <p:grpSp>
        <p:nvGrpSpPr>
          <p:cNvPr id="245" name="Google Shape;245;g371bae05de9_0_171">
            <a:extLst>
              <a:ext uri="{FF2B5EF4-FFF2-40B4-BE49-F238E27FC236}">
                <a16:creationId xmlns:a16="http://schemas.microsoft.com/office/drawing/2014/main" id="{2BE61691-83C5-F5C1-AE4D-1869CA911470}"/>
              </a:ext>
            </a:extLst>
          </p:cNvPr>
          <p:cNvGrpSpPr/>
          <p:nvPr/>
        </p:nvGrpSpPr>
        <p:grpSpPr>
          <a:xfrm>
            <a:off x="459184" y="473737"/>
            <a:ext cx="17828815" cy="9711512"/>
            <a:chOff x="0" y="0"/>
            <a:chExt cx="23771753" cy="12948683"/>
          </a:xfrm>
        </p:grpSpPr>
        <p:sp>
          <p:nvSpPr>
            <p:cNvPr id="246" name="Google Shape;246;g371bae05de9_0_171">
              <a:extLst>
                <a:ext uri="{FF2B5EF4-FFF2-40B4-BE49-F238E27FC236}">
                  <a16:creationId xmlns:a16="http://schemas.microsoft.com/office/drawing/2014/main" id="{69E6AAF0-ED0E-CCD9-08E1-07EDB2319261}"/>
                </a:ext>
              </a:extLst>
            </p:cNvPr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7" name="Google Shape;247;g371bae05de9_0_171">
              <a:extLst>
                <a:ext uri="{FF2B5EF4-FFF2-40B4-BE49-F238E27FC236}">
                  <a16:creationId xmlns:a16="http://schemas.microsoft.com/office/drawing/2014/main" id="{93D9D1DB-E805-E4C7-06D6-6D57CC039F72}"/>
                </a:ext>
              </a:extLst>
            </p:cNvPr>
            <p:cNvGrpSpPr/>
            <p:nvPr/>
          </p:nvGrpSpPr>
          <p:grpSpPr>
            <a:xfrm>
              <a:off x="22400155" y="10229877"/>
              <a:ext cx="1371598" cy="2718805"/>
              <a:chOff x="0" y="-200025"/>
              <a:chExt cx="270933" cy="537048"/>
            </a:xfrm>
          </p:grpSpPr>
          <p:sp>
            <p:nvSpPr>
              <p:cNvPr id="248" name="Google Shape;248;g371bae05de9_0_171">
                <a:extLst>
                  <a:ext uri="{FF2B5EF4-FFF2-40B4-BE49-F238E27FC236}">
                    <a16:creationId xmlns:a16="http://schemas.microsoft.com/office/drawing/2014/main" id="{34876292-9EA3-F1E6-A365-19F002167351}"/>
                  </a:ext>
                </a:extLst>
              </p:cNvPr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49" name="Google Shape;249;g371bae05de9_0_171">
                <a:extLst>
                  <a:ext uri="{FF2B5EF4-FFF2-40B4-BE49-F238E27FC236}">
                    <a16:creationId xmlns:a16="http://schemas.microsoft.com/office/drawing/2014/main" id="{689B00EB-4C6C-22C3-E26C-661F599B540C}"/>
                  </a:ext>
                </a:extLst>
              </p:cNvPr>
              <p:cNvSpPr txBox="1"/>
              <p:nvPr/>
            </p:nvSpPr>
            <p:spPr>
              <a:xfrm>
                <a:off x="0" y="-200025"/>
                <a:ext cx="270900" cy="53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0" name="Google Shape;250;g371bae05de9_0_171">
              <a:extLst>
                <a:ext uri="{FF2B5EF4-FFF2-40B4-BE49-F238E27FC236}">
                  <a16:creationId xmlns:a16="http://schemas.microsoft.com/office/drawing/2014/main" id="{9A057846-C211-F26C-7EB3-C49638C0C260}"/>
                </a:ext>
              </a:extLst>
            </p:cNvPr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251" name="Google Shape;251;g371bae05de9_0_171">
            <a:extLst>
              <a:ext uri="{FF2B5EF4-FFF2-40B4-BE49-F238E27FC236}">
                <a16:creationId xmlns:a16="http://schemas.microsoft.com/office/drawing/2014/main" id="{7B344F73-38C1-370E-0DBA-ABC04C459AED}"/>
              </a:ext>
            </a:extLst>
          </p:cNvPr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52" name="Google Shape;252;g371bae05de9_0_171">
            <a:extLst>
              <a:ext uri="{FF2B5EF4-FFF2-40B4-BE49-F238E27FC236}">
                <a16:creationId xmlns:a16="http://schemas.microsoft.com/office/drawing/2014/main" id="{24F5D4F7-2D50-D1E2-822E-A9C28E96B1DC}"/>
              </a:ext>
            </a:extLst>
          </p:cNvPr>
          <p:cNvSpPr/>
          <p:nvPr/>
        </p:nvSpPr>
        <p:spPr>
          <a:xfrm>
            <a:off x="2826891" y="1916045"/>
            <a:ext cx="4037423" cy="3613285"/>
          </a:xfrm>
          <a:custGeom>
            <a:avLst/>
            <a:gdLst/>
            <a:ahLst/>
            <a:cxnLst/>
            <a:rect l="l" t="t" r="r" b="b"/>
            <a:pathLst>
              <a:path w="4037423" h="3613285" extrusionOk="0">
                <a:moveTo>
                  <a:pt x="0" y="0"/>
                </a:moveTo>
                <a:lnTo>
                  <a:pt x="4037423" y="0"/>
                </a:lnTo>
                <a:lnTo>
                  <a:pt x="4037423" y="3613285"/>
                </a:lnTo>
                <a:lnTo>
                  <a:pt x="0" y="3613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28629" r="-25399" b="-33868"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53" name="Google Shape;253;g371bae05de9_0_171">
            <a:extLst>
              <a:ext uri="{FF2B5EF4-FFF2-40B4-BE49-F238E27FC236}">
                <a16:creationId xmlns:a16="http://schemas.microsoft.com/office/drawing/2014/main" id="{DE3B1A63-EEB5-AFE1-9ACB-5257874800FA}"/>
              </a:ext>
            </a:extLst>
          </p:cNvPr>
          <p:cNvSpPr txBox="1"/>
          <p:nvPr/>
        </p:nvSpPr>
        <p:spPr>
          <a:xfrm>
            <a:off x="1275798" y="1220674"/>
            <a:ext cx="6117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1</a:t>
            </a: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371bae05de9_0_171">
            <a:extLst>
              <a:ext uri="{FF2B5EF4-FFF2-40B4-BE49-F238E27FC236}">
                <a16:creationId xmlns:a16="http://schemas.microsoft.com/office/drawing/2014/main" id="{1AF186C0-1606-9C5F-9350-D709CC897D36}"/>
              </a:ext>
            </a:extLst>
          </p:cNvPr>
          <p:cNvSpPr/>
          <p:nvPr/>
        </p:nvSpPr>
        <p:spPr>
          <a:xfrm rot="3490605">
            <a:off x="5361226" y="1577628"/>
            <a:ext cx="8022331" cy="7745196"/>
          </a:xfrm>
          <a:custGeom>
            <a:avLst/>
            <a:gdLst/>
            <a:ahLst/>
            <a:cxnLst/>
            <a:rect l="l" t="t" r="r" b="b"/>
            <a:pathLst>
              <a:path w="8019299" h="7742269" extrusionOk="0">
                <a:moveTo>
                  <a:pt x="0" y="0"/>
                </a:moveTo>
                <a:lnTo>
                  <a:pt x="8019298" y="0"/>
                </a:lnTo>
                <a:lnTo>
                  <a:pt x="8019298" y="7742268"/>
                </a:lnTo>
                <a:lnTo>
                  <a:pt x="0" y="77422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55" name="Google Shape;255;g371bae05de9_0_171">
            <a:extLst>
              <a:ext uri="{FF2B5EF4-FFF2-40B4-BE49-F238E27FC236}">
                <a16:creationId xmlns:a16="http://schemas.microsoft.com/office/drawing/2014/main" id="{6E063A36-4B67-0E3D-DCAB-B6E5564F3E2B}"/>
              </a:ext>
            </a:extLst>
          </p:cNvPr>
          <p:cNvSpPr txBox="1"/>
          <p:nvPr/>
        </p:nvSpPr>
        <p:spPr>
          <a:xfrm>
            <a:off x="5695891" y="5212424"/>
            <a:ext cx="7353000" cy="1228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3000"/>
              </a:lnSpc>
              <a:buSzPts val="6000"/>
            </a:pPr>
            <a:r>
              <a:rPr lang="hu-HU" sz="6000" b="1" i="0" u="none" strike="noStrike" cap="none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DIXIT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371bae05de9_0_171">
            <a:extLst>
              <a:ext uri="{FF2B5EF4-FFF2-40B4-BE49-F238E27FC236}">
                <a16:creationId xmlns:a16="http://schemas.microsoft.com/office/drawing/2014/main" id="{C65EF828-24C8-B1BC-9CEE-54448CE0B995}"/>
              </a:ext>
            </a:extLst>
          </p:cNvPr>
          <p:cNvSpPr txBox="1"/>
          <p:nvPr/>
        </p:nvSpPr>
        <p:spPr>
          <a:xfrm>
            <a:off x="8434393" y="877647"/>
            <a:ext cx="9018600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pt-BR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BIOLÓGIA ALAPJAI ÉS A MENSTRUÁCIÓS CIKLUS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55834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6" name="Google Shape;1096;p52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097" name="Google Shape;1097;p52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FE2E9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98" name="Google Shape;1098;p52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3.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Mikor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kell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orvoshoz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fordulni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9" name="Google Shape;1099;p52"/>
          <p:cNvSpPr/>
          <p:nvPr/>
        </p:nvSpPr>
        <p:spPr>
          <a:xfrm rot="-4502292">
            <a:off x="9124364" y="1911070"/>
            <a:ext cx="9376678" cy="9502370"/>
          </a:xfrm>
          <a:custGeom>
            <a:avLst/>
            <a:gdLst/>
            <a:ahLst/>
            <a:cxnLst/>
            <a:rect l="l" t="t" r="r" b="b"/>
            <a:pathLst>
              <a:path w="9376678" h="9502370" extrusionOk="0">
                <a:moveTo>
                  <a:pt x="0" y="0"/>
                </a:moveTo>
                <a:lnTo>
                  <a:pt x="9376678" y="0"/>
                </a:lnTo>
                <a:lnTo>
                  <a:pt x="9376678" y="9502370"/>
                </a:lnTo>
                <a:lnTo>
                  <a:pt x="0" y="95023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grpSp>
        <p:nvGrpSpPr>
          <p:cNvPr id="1100" name="Google Shape;1100;p52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1101" name="Google Shape;1101;p52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2" name="Google Shape;1102;p52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1103" name="Google Shape;1103;p52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104" name="Google Shape;1104;p52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05" name="Google Shape;1105;p52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106" name="Google Shape;1106;p52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107" name="Google Shape;1107;p52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52"/>
          <p:cNvSpPr txBox="1"/>
          <p:nvPr/>
        </p:nvSpPr>
        <p:spPr>
          <a:xfrm>
            <a:off x="8434393" y="877647"/>
            <a:ext cx="9018592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ÍGY KELL ÉREZNEM MAGAM?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52"/>
          <p:cNvSpPr txBox="1"/>
          <p:nvPr/>
        </p:nvSpPr>
        <p:spPr>
          <a:xfrm>
            <a:off x="1408971" y="3527425"/>
            <a:ext cx="8203952" cy="623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41" lvl="1" indent="-280668">
              <a:lnSpc>
                <a:spcPct val="150000"/>
              </a:lnSpc>
              <a:buSzPts val="2600"/>
              <a:buFont typeface="Arial"/>
              <a:buChar char="•"/>
            </a:pP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Az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egészségügyi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ellátáshoz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való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hozzáférés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akadályai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lvl="2" indent="-345439">
              <a:lnSpc>
                <a:spcPct val="150000"/>
              </a:lnSpc>
              <a:buSzPts val="2400"/>
              <a:buFont typeface="Arial"/>
              <a:buChar char="⚬"/>
            </a:pP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Egyes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területeken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nőgyógyászokhoz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egészségügyi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szakemberekhez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való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korlátozott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hozzáférés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megakadályozhatja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diagnózis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kezelés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időben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történő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elvégzését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0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61341" lvl="1" indent="-280668">
              <a:lnSpc>
                <a:spcPct val="150000"/>
              </a:lnSpc>
              <a:buSzPts val="2600"/>
              <a:buFont typeface="Arial"/>
              <a:buChar char="•"/>
            </a:pP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Más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betegségekkel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való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átfedés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lvl="2" indent="-345439">
              <a:lnSpc>
                <a:spcPct val="150000"/>
              </a:lnSpc>
              <a:buSzPts val="2400"/>
              <a:buFont typeface="Arial"/>
              <a:buChar char="⚬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rendellenességek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tünetei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összetéveszthetők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más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egészségügyi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problémákkal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ami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helytelen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diagnózisokhoz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elhúzódó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diagnosztikai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folyamatokhoz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vezethet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52"/>
          <p:cNvSpPr txBox="1"/>
          <p:nvPr/>
        </p:nvSpPr>
        <p:spPr>
          <a:xfrm>
            <a:off x="1670968" y="2518718"/>
            <a:ext cx="14946064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200000"/>
              </a:lnSpc>
              <a:buSzPts val="2600"/>
            </a:pPr>
            <a:r>
              <a:rPr lang="en-US" sz="2600" b="1">
                <a:solidFill>
                  <a:srgbClr val="5B3C87"/>
                </a:solidFill>
              </a:rPr>
              <a:t>A </a:t>
            </a:r>
            <a:r>
              <a:rPr lang="en-US" sz="2600" b="1" err="1">
                <a:solidFill>
                  <a:srgbClr val="5B3C87"/>
                </a:solidFill>
              </a:rPr>
              <a:t>menstruációs</a:t>
            </a:r>
            <a:r>
              <a:rPr lang="en-US" sz="2600" b="1">
                <a:solidFill>
                  <a:srgbClr val="5B3C87"/>
                </a:solidFill>
              </a:rPr>
              <a:t> </a:t>
            </a:r>
            <a:r>
              <a:rPr lang="en-US" sz="2600" b="1" err="1">
                <a:solidFill>
                  <a:srgbClr val="5B3C87"/>
                </a:solidFill>
              </a:rPr>
              <a:t>egészségügyi</a:t>
            </a:r>
            <a:r>
              <a:rPr lang="en-US" sz="2600" b="1">
                <a:solidFill>
                  <a:srgbClr val="5B3C87"/>
                </a:solidFill>
              </a:rPr>
              <a:t> </a:t>
            </a:r>
            <a:r>
              <a:rPr lang="en-US" sz="2600" b="1" err="1">
                <a:solidFill>
                  <a:srgbClr val="5B3C87"/>
                </a:solidFill>
              </a:rPr>
              <a:t>problémák</a:t>
            </a:r>
            <a:r>
              <a:rPr lang="en-US" sz="2600" b="1">
                <a:solidFill>
                  <a:srgbClr val="5B3C87"/>
                </a:solidFill>
              </a:rPr>
              <a:t> </a:t>
            </a:r>
            <a:r>
              <a:rPr lang="en-US" sz="2600" b="1" err="1">
                <a:solidFill>
                  <a:srgbClr val="5B3C87"/>
                </a:solidFill>
              </a:rPr>
              <a:t>gyakran</a:t>
            </a:r>
            <a:r>
              <a:rPr lang="en-US" sz="2600" b="1">
                <a:solidFill>
                  <a:srgbClr val="5B3C87"/>
                </a:solidFill>
              </a:rPr>
              <a:t> </a:t>
            </a:r>
            <a:r>
              <a:rPr lang="en-US" sz="2600" b="1" err="1">
                <a:solidFill>
                  <a:srgbClr val="5B3C87"/>
                </a:solidFill>
              </a:rPr>
              <a:t>aluldiagnosztizáltak</a:t>
            </a:r>
            <a:r>
              <a:rPr lang="en-US" sz="2600" b="1">
                <a:solidFill>
                  <a:srgbClr val="5B3C87"/>
                </a:solidFill>
              </a:rPr>
              <a:t> </a:t>
            </a:r>
            <a:r>
              <a:rPr lang="en-US" sz="2600" b="1" err="1">
                <a:solidFill>
                  <a:srgbClr val="5B3C87"/>
                </a:solidFill>
              </a:rPr>
              <a:t>több</a:t>
            </a:r>
            <a:r>
              <a:rPr lang="en-US" sz="2600" b="1">
                <a:solidFill>
                  <a:srgbClr val="5B3C87"/>
                </a:solidFill>
              </a:rPr>
              <a:t> </a:t>
            </a:r>
            <a:r>
              <a:rPr lang="en-US" sz="2600" b="1" err="1">
                <a:solidFill>
                  <a:srgbClr val="5B3C87"/>
                </a:solidFill>
              </a:rPr>
              <a:t>tényező</a:t>
            </a:r>
            <a:r>
              <a:rPr lang="en-US" sz="2600" b="1">
                <a:solidFill>
                  <a:srgbClr val="5B3C87"/>
                </a:solidFill>
              </a:rPr>
              <a:t> </a:t>
            </a:r>
            <a:r>
              <a:rPr lang="en-US" sz="2600" b="1" err="1">
                <a:solidFill>
                  <a:srgbClr val="5B3C87"/>
                </a:solidFill>
              </a:rPr>
              <a:t>miatt</a:t>
            </a:r>
            <a:r>
              <a:rPr lang="en-US" sz="2600" b="1">
                <a:solidFill>
                  <a:srgbClr val="5B3C87"/>
                </a:solidFill>
              </a:rPr>
              <a:t> is</a:t>
            </a:r>
            <a:r>
              <a:rPr lang="hu-HU" sz="2600" b="1">
                <a:solidFill>
                  <a:srgbClr val="5B3C87"/>
                </a:solidFill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5" name="Google Shape;1115;p53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116" name="Google Shape;1116;p53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FE2E9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117" name="Google Shape;1117;p53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3.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Mikor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kell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orvoshoz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fordulni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53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1119" name="Google Shape;1119;p53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0" name="Google Shape;1120;p53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1121" name="Google Shape;1121;p53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122" name="Google Shape;1122;p53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3" name="Google Shape;1123;p53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124" name="Google Shape;1124;p53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125" name="Google Shape;1125;p53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53"/>
          <p:cNvSpPr txBox="1"/>
          <p:nvPr/>
        </p:nvSpPr>
        <p:spPr>
          <a:xfrm>
            <a:off x="8434393" y="877647"/>
            <a:ext cx="9018592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ÍGY KELL ÉREZNEM MAGAM?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53"/>
          <p:cNvSpPr txBox="1"/>
          <p:nvPr/>
        </p:nvSpPr>
        <p:spPr>
          <a:xfrm>
            <a:off x="0" y="2176494"/>
            <a:ext cx="18288000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200000"/>
              </a:lnSpc>
              <a:buSzPts val="2600"/>
            </a:pPr>
            <a:r>
              <a:rPr lang="en-US" sz="2600" b="1" err="1">
                <a:solidFill>
                  <a:srgbClr val="5B3C87"/>
                </a:solidFill>
              </a:rPr>
              <a:t>Orvosi</a:t>
            </a:r>
            <a:r>
              <a:rPr lang="en-US" sz="2600" b="1">
                <a:solidFill>
                  <a:srgbClr val="5B3C87"/>
                </a:solidFill>
              </a:rPr>
              <a:t> </a:t>
            </a:r>
            <a:r>
              <a:rPr lang="en-US" sz="2600" b="1" err="1">
                <a:solidFill>
                  <a:srgbClr val="5B3C87"/>
                </a:solidFill>
              </a:rPr>
              <a:t>tanácsot</a:t>
            </a:r>
            <a:r>
              <a:rPr lang="en-US" sz="2600" b="1">
                <a:solidFill>
                  <a:srgbClr val="5B3C87"/>
                </a:solidFill>
              </a:rPr>
              <a:t> </a:t>
            </a:r>
            <a:r>
              <a:rPr lang="en-US" sz="2600" b="1" err="1">
                <a:solidFill>
                  <a:srgbClr val="5B3C87"/>
                </a:solidFill>
              </a:rPr>
              <a:t>kell</a:t>
            </a:r>
            <a:r>
              <a:rPr lang="en-US" sz="2600" b="1">
                <a:solidFill>
                  <a:srgbClr val="5B3C87"/>
                </a:solidFill>
              </a:rPr>
              <a:t> </a:t>
            </a:r>
            <a:r>
              <a:rPr lang="en-US" sz="2600" b="1" err="1">
                <a:solidFill>
                  <a:srgbClr val="5B3C87"/>
                </a:solidFill>
              </a:rPr>
              <a:t>kérni</a:t>
            </a:r>
            <a:r>
              <a:rPr lang="en-US" sz="2600" b="1">
                <a:solidFill>
                  <a:srgbClr val="5B3C87"/>
                </a:solidFill>
              </a:rPr>
              <a:t> a </a:t>
            </a:r>
            <a:r>
              <a:rPr lang="en-US" sz="2600" b="1" err="1">
                <a:solidFill>
                  <a:srgbClr val="5B3C87"/>
                </a:solidFill>
              </a:rPr>
              <a:t>következő</a:t>
            </a:r>
            <a:r>
              <a:rPr lang="en-US" sz="2600" b="1">
                <a:solidFill>
                  <a:srgbClr val="5B3C87"/>
                </a:solidFill>
              </a:rPr>
              <a:t> </a:t>
            </a:r>
            <a:r>
              <a:rPr lang="en-US" sz="2600" b="1" err="1">
                <a:solidFill>
                  <a:srgbClr val="5B3C87"/>
                </a:solidFill>
              </a:rPr>
              <a:t>esetekben</a:t>
            </a:r>
            <a:r>
              <a:rPr lang="en-US" sz="2600" b="1">
                <a:solidFill>
                  <a:srgbClr val="5B3C87"/>
                </a:solidFill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53"/>
          <p:cNvSpPr/>
          <p:nvPr/>
        </p:nvSpPr>
        <p:spPr>
          <a:xfrm>
            <a:off x="5036548" y="3182649"/>
            <a:ext cx="824622" cy="824622"/>
          </a:xfrm>
          <a:custGeom>
            <a:avLst/>
            <a:gdLst/>
            <a:ahLst/>
            <a:cxnLst/>
            <a:rect l="l" t="t" r="r" b="b"/>
            <a:pathLst>
              <a:path w="824622" h="824622" extrusionOk="0">
                <a:moveTo>
                  <a:pt x="0" y="0"/>
                </a:moveTo>
                <a:lnTo>
                  <a:pt x="824622" y="0"/>
                </a:lnTo>
                <a:lnTo>
                  <a:pt x="824622" y="824622"/>
                </a:lnTo>
                <a:lnTo>
                  <a:pt x="0" y="8246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129" name="Google Shape;1129;p53"/>
          <p:cNvSpPr/>
          <p:nvPr/>
        </p:nvSpPr>
        <p:spPr>
          <a:xfrm rot="2292115">
            <a:off x="2431931" y="2731176"/>
            <a:ext cx="4479400" cy="4473224"/>
          </a:xfrm>
          <a:custGeom>
            <a:avLst/>
            <a:gdLst/>
            <a:ahLst/>
            <a:cxnLst/>
            <a:rect l="l" t="t" r="r" b="b"/>
            <a:pathLst>
              <a:path w="3840769" h="3708088" extrusionOk="0">
                <a:moveTo>
                  <a:pt x="0" y="0"/>
                </a:moveTo>
                <a:lnTo>
                  <a:pt x="3840769" y="0"/>
                </a:lnTo>
                <a:lnTo>
                  <a:pt x="3840769" y="3708088"/>
                </a:lnTo>
                <a:lnTo>
                  <a:pt x="0" y="37080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grpSp>
        <p:nvGrpSpPr>
          <p:cNvPr id="1130" name="Google Shape;1130;p53"/>
          <p:cNvGrpSpPr/>
          <p:nvPr/>
        </p:nvGrpSpPr>
        <p:grpSpPr>
          <a:xfrm>
            <a:off x="2191525" y="4367826"/>
            <a:ext cx="4707982" cy="2440632"/>
            <a:chOff x="-3" y="-19600"/>
            <a:chExt cx="1149300" cy="595800"/>
          </a:xfrm>
        </p:grpSpPr>
        <p:sp>
          <p:nvSpPr>
            <p:cNvPr id="1131" name="Google Shape;1131;p53"/>
            <p:cNvSpPr/>
            <p:nvPr/>
          </p:nvSpPr>
          <p:spPr>
            <a:xfrm>
              <a:off x="0" y="0"/>
              <a:ext cx="1149270" cy="540994"/>
            </a:xfrm>
            <a:custGeom>
              <a:avLst/>
              <a:gdLst/>
              <a:ahLst/>
              <a:cxnLst/>
              <a:rect l="l" t="t" r="r" b="b"/>
              <a:pathLst>
                <a:path w="1149270" h="540994" extrusionOk="0">
                  <a:moveTo>
                    <a:pt x="0" y="0"/>
                  </a:moveTo>
                  <a:lnTo>
                    <a:pt x="1149270" y="0"/>
                  </a:lnTo>
                  <a:lnTo>
                    <a:pt x="1149270" y="540994"/>
                  </a:lnTo>
                  <a:lnTo>
                    <a:pt x="0" y="5409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132" name="Google Shape;1132;p53"/>
            <p:cNvSpPr txBox="1"/>
            <p:nvPr/>
          </p:nvSpPr>
          <p:spPr>
            <a:xfrm>
              <a:off x="-3" y="-19600"/>
              <a:ext cx="1149300" cy="59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lvl="0" algn="ctr">
                <a:lnSpc>
                  <a:spcPct val="164000"/>
                </a:lnSpc>
                <a:buSzPts val="2500"/>
              </a:pPr>
              <a:r>
                <a:rPr lang="en-US" sz="3000" b="1" err="1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Szokatlanul</a:t>
              </a:r>
              <a:r>
                <a:rPr lang="en-US" sz="3000" b="1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 </a:t>
              </a:r>
              <a:r>
                <a:rPr lang="en-US" sz="3000" b="1" err="1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erős</a:t>
              </a:r>
              <a:r>
                <a:rPr lang="en-US" sz="3000" b="1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 </a:t>
              </a:r>
              <a:r>
                <a:rPr lang="en-US" sz="3000" b="1" err="1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vagy</a:t>
              </a:r>
              <a:r>
                <a:rPr lang="en-US" sz="3000" b="1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 </a:t>
              </a:r>
              <a:r>
                <a:rPr lang="en-US" sz="3000" b="1" err="1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gyenge</a:t>
              </a:r>
              <a:r>
                <a:rPr lang="en-US" sz="3000" b="1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 </a:t>
              </a:r>
              <a:r>
                <a:rPr lang="en-US" sz="3000" b="1" err="1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menstruáció</a:t>
              </a:r>
              <a:r>
                <a:rPr lang="en-US" sz="3000" b="1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 </a:t>
              </a:r>
              <a:r>
                <a:rPr lang="en-US" sz="3000" b="1" err="1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több</a:t>
              </a:r>
              <a:r>
                <a:rPr lang="en-US" sz="3000" b="1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 </a:t>
              </a:r>
              <a:r>
                <a:rPr lang="en-US" sz="3000" b="1" err="1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cikluson</a:t>
              </a:r>
              <a:r>
                <a:rPr lang="en-US" sz="3000" b="1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 </a:t>
              </a:r>
              <a:r>
                <a:rPr lang="en-US" sz="3000" b="1" err="1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keresztül</a:t>
              </a:r>
              <a:endParaRPr sz="3000" b="1" i="0" u="none" strike="noStrike" cap="none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133" name="Google Shape;1133;p53"/>
          <p:cNvSpPr/>
          <p:nvPr/>
        </p:nvSpPr>
        <p:spPr>
          <a:xfrm rot="3346133" flipH="1">
            <a:off x="11901729" y="2682286"/>
            <a:ext cx="3862786" cy="5496184"/>
          </a:xfrm>
          <a:custGeom>
            <a:avLst/>
            <a:gdLst/>
            <a:ahLst/>
            <a:cxnLst/>
            <a:rect l="l" t="t" r="r" b="b"/>
            <a:pathLst>
              <a:path w="2974924" h="4446218" extrusionOk="0">
                <a:moveTo>
                  <a:pt x="2974925" y="0"/>
                </a:moveTo>
                <a:lnTo>
                  <a:pt x="0" y="0"/>
                </a:lnTo>
                <a:lnTo>
                  <a:pt x="0" y="4446218"/>
                </a:lnTo>
                <a:lnTo>
                  <a:pt x="2974925" y="4446218"/>
                </a:lnTo>
                <a:lnTo>
                  <a:pt x="2974925" y="0"/>
                </a:lnTo>
                <a:close/>
              </a:path>
            </a:pathLst>
          </a:custGeom>
          <a:blipFill rotWithShape="1">
            <a:blip r:embed="rId7">
              <a:alphaModFix amt="4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134" name="Google Shape;1134;p53"/>
          <p:cNvSpPr txBox="1"/>
          <p:nvPr/>
        </p:nvSpPr>
        <p:spPr>
          <a:xfrm>
            <a:off x="11554472" y="4695636"/>
            <a:ext cx="4024255" cy="176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64000"/>
              </a:lnSpc>
              <a:buSzPts val="2500"/>
            </a:pPr>
            <a:r>
              <a:rPr lang="en-US" sz="35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oto Sans Osage"/>
              </a:rPr>
              <a:t>Nagy és/vagy </a:t>
            </a:r>
            <a:r>
              <a:rPr lang="en-US" sz="3500" b="1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oto Sans Osage"/>
              </a:rPr>
              <a:t>gyakori</a:t>
            </a:r>
            <a:r>
              <a:rPr lang="en-US" sz="35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oto Sans Osage"/>
              </a:rPr>
              <a:t> </a:t>
            </a:r>
            <a:r>
              <a:rPr lang="en-US" sz="3500" b="1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oto Sans Osage"/>
              </a:rPr>
              <a:t>vérrögök</a:t>
            </a:r>
            <a:endParaRPr lang="en-US" sz="3500" b="1" i="0" u="none" strike="noStrike" cap="none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35" name="Google Shape;1135;p53"/>
          <p:cNvSpPr/>
          <p:nvPr/>
        </p:nvSpPr>
        <p:spPr>
          <a:xfrm rot="4174793">
            <a:off x="7004494" y="2987364"/>
            <a:ext cx="4343289" cy="3960846"/>
          </a:xfrm>
          <a:custGeom>
            <a:avLst/>
            <a:gdLst/>
            <a:ahLst/>
            <a:cxnLst/>
            <a:rect l="l" t="t" r="r" b="b"/>
            <a:pathLst>
              <a:path w="3239627" h="3127712" extrusionOk="0">
                <a:moveTo>
                  <a:pt x="0" y="0"/>
                </a:moveTo>
                <a:lnTo>
                  <a:pt x="3239626" y="0"/>
                </a:lnTo>
                <a:lnTo>
                  <a:pt x="3239626" y="3127712"/>
                </a:lnTo>
                <a:lnTo>
                  <a:pt x="0" y="31277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136" name="Google Shape;1136;p53"/>
          <p:cNvSpPr txBox="1"/>
          <p:nvPr/>
        </p:nvSpPr>
        <p:spPr>
          <a:xfrm>
            <a:off x="6688625" y="4772067"/>
            <a:ext cx="4606585" cy="100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64000"/>
              </a:lnSpc>
              <a:buSzPts val="2500"/>
            </a:pPr>
            <a:r>
              <a:rPr lang="hu-HU" sz="4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oto Sans Osage"/>
              </a:rPr>
              <a:t>Erős fájdalmak</a:t>
            </a:r>
            <a:endParaRPr lang="hu-HU" sz="4000" b="1" i="0" u="none" strike="noStrike" cap="none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37" name="Google Shape;1137;p53"/>
          <p:cNvSpPr/>
          <p:nvPr/>
        </p:nvSpPr>
        <p:spPr>
          <a:xfrm>
            <a:off x="13833122" y="3482807"/>
            <a:ext cx="824622" cy="824622"/>
          </a:xfrm>
          <a:custGeom>
            <a:avLst/>
            <a:gdLst/>
            <a:ahLst/>
            <a:cxnLst/>
            <a:rect l="l" t="t" r="r" b="b"/>
            <a:pathLst>
              <a:path w="824622" h="824622" extrusionOk="0">
                <a:moveTo>
                  <a:pt x="0" y="0"/>
                </a:moveTo>
                <a:lnTo>
                  <a:pt x="824622" y="0"/>
                </a:lnTo>
                <a:lnTo>
                  <a:pt x="824622" y="824622"/>
                </a:lnTo>
                <a:lnTo>
                  <a:pt x="0" y="8246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138" name="Google Shape;1138;p53"/>
          <p:cNvSpPr/>
          <p:nvPr/>
        </p:nvSpPr>
        <p:spPr>
          <a:xfrm>
            <a:off x="8581394" y="3713175"/>
            <a:ext cx="824622" cy="824622"/>
          </a:xfrm>
          <a:custGeom>
            <a:avLst/>
            <a:gdLst/>
            <a:ahLst/>
            <a:cxnLst/>
            <a:rect l="l" t="t" r="r" b="b"/>
            <a:pathLst>
              <a:path w="824622" h="824622" extrusionOk="0">
                <a:moveTo>
                  <a:pt x="0" y="0"/>
                </a:moveTo>
                <a:lnTo>
                  <a:pt x="824622" y="0"/>
                </a:lnTo>
                <a:lnTo>
                  <a:pt x="824622" y="824622"/>
                </a:lnTo>
                <a:lnTo>
                  <a:pt x="0" y="8246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139" name="Google Shape;1139;p53"/>
          <p:cNvSpPr txBox="1"/>
          <p:nvPr/>
        </p:nvSpPr>
        <p:spPr>
          <a:xfrm>
            <a:off x="1160491" y="6926956"/>
            <a:ext cx="1596690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50000"/>
              </a:lnSpc>
              <a:buSzPts val="2400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Fontos,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hogy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minden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menstruáló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személy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ismerje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ciklusát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hogy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felismerje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azokat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helyzeteket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amelyek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orvosi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tanácsot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igényelnek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Ne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feledje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hogy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orvosok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már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mindent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hallottak</a:t>
            </a:r>
            <a:r>
              <a:rPr lang="hu-HU" sz="2400" b="1">
                <a:latin typeface="Noto Sans"/>
                <a:ea typeface="Noto Sans"/>
                <a:cs typeface="Noto Sans"/>
                <a:sym typeface="Noto Sans"/>
              </a:rPr>
              <a:t>: a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menstruáció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normális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egészség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része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,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és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orvosok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minden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nap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foglalkoznak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ezekkel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kérdésekkel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ezért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nem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kell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szégyellnie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ha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erről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témáról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beszél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Google Shape;1144;p54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145" name="Google Shape;1145;p54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DF989A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146" name="Google Shape;1146;p54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</a:t>
              </a:r>
              <a:r>
                <a:rPr lang="en-US" sz="3200" b="1" i="0" u="none" strike="noStrike" cap="none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4. </a:t>
              </a:r>
              <a:r>
                <a:rPr lang="en-US" sz="3200" b="1" err="1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Gyakori</a:t>
              </a:r>
              <a:r>
                <a:rPr lang="en-US" sz="3200" b="1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menstruációs</a:t>
              </a:r>
              <a:r>
                <a:rPr lang="en-US" sz="3200" b="1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egészségügyi</a:t>
              </a:r>
              <a:r>
                <a:rPr lang="en-US" sz="3200" b="1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problémák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7" name="Google Shape;1147;p54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1148" name="Google Shape;1148;p54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49" name="Google Shape;1149;p54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1150" name="Google Shape;1150;p54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151" name="Google Shape;1151;p54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52" name="Google Shape;1152;p54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153" name="Google Shape;1153;p54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154" name="Google Shape;1154;p54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54"/>
          <p:cNvSpPr txBox="1"/>
          <p:nvPr/>
        </p:nvSpPr>
        <p:spPr>
          <a:xfrm>
            <a:off x="8434393" y="877647"/>
            <a:ext cx="9018592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ÍGY KELL ÉREZNEM MAGAM?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54"/>
          <p:cNvSpPr txBox="1"/>
          <p:nvPr/>
        </p:nvSpPr>
        <p:spPr>
          <a:xfrm>
            <a:off x="1275798" y="2926246"/>
            <a:ext cx="7734900" cy="5586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41" marR="0" lvl="1" indent="-2806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 i="0" u="none" strike="noStrike" cap="none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Endometri</a:t>
            </a:r>
            <a:r>
              <a:rPr lang="hu-HU" sz="2600" b="1" i="0" u="none" strike="noStrike" cap="none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ózis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lvl="2" indent="-345439">
              <a:lnSpc>
                <a:spcPct val="150000"/>
              </a:lnSpc>
              <a:buSzPts val="2400"/>
              <a:buFont typeface="Arial"/>
              <a:buChar char="⚬"/>
            </a:pPr>
            <a:r>
              <a:rPr lang="en-US" sz="2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Akkor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alakul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ki,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amikor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méhnyálkahártyához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hasonló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szövet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méhen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kívül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növekszik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fájdalmat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szabálytalan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vérzést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okozva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lang="hu-HU" sz="2400">
              <a:latin typeface="Noto Sans"/>
              <a:ea typeface="Noto Sans"/>
              <a:cs typeface="Noto Sans"/>
              <a:sym typeface="Noto Sans"/>
            </a:endParaRPr>
          </a:p>
          <a:p>
            <a:pPr marL="690884" lvl="2">
              <a:lnSpc>
                <a:spcPct val="150000"/>
              </a:lnSpc>
              <a:buSzPts val="2400"/>
            </a:pPr>
            <a:endParaRPr sz="24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036323" lvl="2" indent="-345439">
              <a:lnSpc>
                <a:spcPct val="150000"/>
              </a:lnSpc>
              <a:buSzPts val="2400"/>
              <a:buFont typeface="Arial"/>
              <a:buChar char="⚬"/>
            </a:pPr>
            <a:r>
              <a:rPr lang="en-US" sz="2400" u="sng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400" u="sng" err="1">
                <a:latin typeface="Noto Sans"/>
                <a:ea typeface="Noto Sans"/>
                <a:cs typeface="Noto Sans"/>
                <a:sym typeface="Noto Sans"/>
              </a:rPr>
              <a:t>tünetek</a:t>
            </a:r>
            <a:r>
              <a:rPr lang="en-US" sz="2400" u="sng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u="sng" err="1">
                <a:latin typeface="Noto Sans"/>
                <a:ea typeface="Noto Sans"/>
                <a:cs typeface="Noto Sans"/>
                <a:sym typeface="Noto Sans"/>
              </a:rPr>
              <a:t>között</a:t>
            </a:r>
            <a:r>
              <a:rPr lang="en-US" sz="2400" u="sng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u="sng" err="1">
                <a:latin typeface="Noto Sans"/>
                <a:ea typeface="Noto Sans"/>
                <a:cs typeface="Noto Sans"/>
                <a:sym typeface="Noto Sans"/>
              </a:rPr>
              <a:t>szerepel</a:t>
            </a:r>
            <a:r>
              <a:rPr lang="en-US" sz="2400" u="sng">
                <a:latin typeface="Noto Sans"/>
                <a:ea typeface="Noto Sans"/>
                <a:cs typeface="Noto Sans"/>
                <a:sym typeface="Noto Sans"/>
              </a:rPr>
              <a:t>: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medencei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fájdalom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amely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súlyos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is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lehet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;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erős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szabálytalan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hosszantartó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menstruáció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;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vizelés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székletürítés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közbeni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fájdalom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;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ovuláció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alatti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fájdalom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;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hányinger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hányás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alvászavarok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54"/>
          <p:cNvSpPr txBox="1"/>
          <p:nvPr/>
        </p:nvSpPr>
        <p:spPr>
          <a:xfrm>
            <a:off x="9588824" y="2926246"/>
            <a:ext cx="7236600" cy="5586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41" lvl="1" indent="-280668">
              <a:lnSpc>
                <a:spcPct val="150000"/>
              </a:lnSpc>
              <a:buSzPts val="2600"/>
              <a:buFont typeface="Arial"/>
              <a:buChar char="•"/>
            </a:pP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Poli</a:t>
            </a:r>
            <a:r>
              <a:rPr lang="hu-HU" sz="2600" b="1">
                <a:latin typeface="Noto Sans"/>
                <a:ea typeface="Noto Sans"/>
                <a:cs typeface="Noto Sans"/>
                <a:sym typeface="Noto Sans"/>
              </a:rPr>
              <a:t>c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isztás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petefészek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szindróma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hu-HU" sz="2600" b="1">
                <a:latin typeface="Noto Sans"/>
                <a:ea typeface="Noto Sans"/>
                <a:cs typeface="Noto Sans"/>
                <a:sym typeface="Noto Sans"/>
              </a:rPr>
              <a:t>(</a:t>
            </a:r>
            <a:r>
              <a:rPr lang="hu-HU" sz="26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PCOS</a:t>
            </a:r>
            <a:r>
              <a:rPr lang="en-US" sz="26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lvl="2" indent="-345439">
              <a:lnSpc>
                <a:spcPct val="150000"/>
              </a:lnSpc>
              <a:buSzPts val="2400"/>
              <a:buFont typeface="Arial"/>
              <a:buChar char="⚬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Ez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hormonális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rendellenesség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amely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szabálytalan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hiányzó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menstruációhoz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túlzott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szőrnövekedéshez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pattanásokhoz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súlygyarapodáshoz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termékenységi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problémákhoz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vezethet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lang="hu-HU" sz="2400">
              <a:latin typeface="Noto Sans"/>
              <a:ea typeface="Noto Sans"/>
              <a:cs typeface="Noto Sans"/>
              <a:sym typeface="Noto Sans"/>
            </a:endParaRPr>
          </a:p>
          <a:p>
            <a:pPr marL="690884" lvl="2">
              <a:lnSpc>
                <a:spcPct val="150000"/>
              </a:lnSpc>
              <a:buSzPts val="2400"/>
            </a:pPr>
            <a:endParaRPr sz="24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036323" lvl="2" indent="-345439">
              <a:lnSpc>
                <a:spcPct val="150000"/>
              </a:lnSpc>
              <a:buSzPts val="2400"/>
              <a:buFont typeface="Arial"/>
              <a:buChar char="⚬"/>
            </a:pP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Bár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gyógyítására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nincs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mód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tünetek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életmódbeli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változtatásokkal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orvosi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kezeléssel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enyhíthetők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8" name="Google Shape;1158;p54"/>
          <p:cNvCxnSpPr/>
          <p:nvPr/>
        </p:nvCxnSpPr>
        <p:spPr>
          <a:xfrm>
            <a:off x="9153525" y="2955631"/>
            <a:ext cx="0" cy="6107080"/>
          </a:xfrm>
          <a:prstGeom prst="straightConnector1">
            <a:avLst/>
          </a:prstGeom>
          <a:noFill/>
          <a:ln w="19050" cap="flat" cmpd="sng">
            <a:solidFill>
              <a:srgbClr val="DF989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3" name="Google Shape;1163;p55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164" name="Google Shape;1164;p55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DF989A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165" name="Google Shape;1165;p55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</a:t>
              </a:r>
              <a:r>
                <a:rPr lang="en-US" sz="3200" b="1" i="0" u="none" strike="noStrike" cap="none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4. </a:t>
              </a:r>
              <a:r>
                <a:rPr lang="en-US" sz="3200" b="1" err="1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Gyakori</a:t>
              </a:r>
              <a:r>
                <a:rPr lang="en-US" sz="3200" b="1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menstruációs</a:t>
              </a:r>
              <a:r>
                <a:rPr lang="en-US" sz="3200" b="1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egészségügyi</a:t>
              </a:r>
              <a:r>
                <a:rPr lang="en-US" sz="3200" b="1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problémák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6" name="Google Shape;1166;p55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1167" name="Google Shape;1167;p55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68" name="Google Shape;1168;p55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1169" name="Google Shape;1169;p55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170" name="Google Shape;1170;p55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71" name="Google Shape;1171;p55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172" name="Google Shape;1172;p55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173" name="Google Shape;1173;p55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55"/>
          <p:cNvSpPr txBox="1"/>
          <p:nvPr/>
        </p:nvSpPr>
        <p:spPr>
          <a:xfrm>
            <a:off x="8434393" y="877647"/>
            <a:ext cx="9018592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ÍGY KELL ÉREZNEM MAGAM?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55"/>
          <p:cNvSpPr txBox="1"/>
          <p:nvPr/>
        </p:nvSpPr>
        <p:spPr>
          <a:xfrm>
            <a:off x="1275798" y="2522721"/>
            <a:ext cx="7734900" cy="549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41" lvl="1" indent="-280668">
              <a:lnSpc>
                <a:spcPct val="150000"/>
              </a:lnSpc>
              <a:buSzPts val="2600"/>
              <a:buFont typeface="Arial"/>
              <a:buChar char="•"/>
            </a:pPr>
            <a:r>
              <a:rPr lang="hu-HU" sz="2600" b="1" err="1">
                <a:latin typeface="Noto Sans"/>
                <a:ea typeface="Noto Sans"/>
                <a:cs typeface="Noto Sans"/>
                <a:sym typeface="Noto Sans"/>
              </a:rPr>
              <a:t>Kism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edencei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gyulladás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lvl="2" indent="-345439">
              <a:lnSpc>
                <a:spcPct val="150000"/>
              </a:lnSpc>
              <a:buSzPts val="2400"/>
              <a:buFont typeface="Arial"/>
              <a:buChar char="⚬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reproduktív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rendszer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fertőzése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amely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súlyos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hasi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fájdalmakat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erős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menstruációt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vizeléskor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jelentkező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fájdalmakat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szokatlan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váladékot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okozhat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lang="hu-HU" sz="2400">
              <a:latin typeface="Noto Sans"/>
              <a:ea typeface="Noto Sans"/>
              <a:cs typeface="Noto Sans"/>
              <a:sym typeface="Noto Sans"/>
            </a:endParaRPr>
          </a:p>
          <a:p>
            <a:pPr marL="690884" lvl="2">
              <a:lnSpc>
                <a:spcPct val="150000"/>
              </a:lnSpc>
              <a:buSzPts val="2400"/>
            </a:pPr>
            <a:endParaRPr sz="10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036323" lvl="2" indent="-345439">
              <a:lnSpc>
                <a:spcPct val="150000"/>
              </a:lnSpc>
              <a:buSzPts val="2400"/>
              <a:buFont typeface="Arial"/>
              <a:buChar char="⚬"/>
            </a:pP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Kezelés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nélkül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meddőséghez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vezethet</a:t>
            </a: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036323" lvl="2" indent="-345439">
              <a:lnSpc>
                <a:spcPct val="150000"/>
              </a:lnSpc>
              <a:buSzPts val="2400"/>
              <a:buFont typeface="Arial"/>
              <a:buChar char="⚬"/>
            </a:pP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Antibiotikumokkal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hatékonyan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kezelhető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ezért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tünetek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jelentkezése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esetén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orvoshoz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kell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fordulni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55"/>
          <p:cNvSpPr txBox="1"/>
          <p:nvPr/>
        </p:nvSpPr>
        <p:spPr>
          <a:xfrm>
            <a:off x="9296350" y="2522713"/>
            <a:ext cx="8079300" cy="581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41" marR="0" lvl="1" indent="-2806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 i="0" u="none" strike="noStrike" cap="none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Miom</a:t>
            </a:r>
            <a:r>
              <a:rPr lang="hu-HU" sz="2600" b="1" i="0" u="none" strike="noStrike" cap="none" err="1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ák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lvl="2" indent="-345439">
              <a:lnSpc>
                <a:spcPct val="150000"/>
              </a:lnSpc>
              <a:buSzPts val="2400"/>
              <a:buFont typeface="Arial"/>
              <a:buChar char="⚬"/>
            </a:pP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A miómák nem rákos daganatok a méhben vagy annak környékén, amelyek gyakran összefüggenek az ösztrogénszinttel. </a:t>
            </a:r>
            <a:endParaRPr lang="hu-HU" sz="10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036323" lvl="2" indent="-345439">
              <a:lnSpc>
                <a:spcPct val="150000"/>
              </a:lnSpc>
              <a:buSzPts val="2400"/>
              <a:buFont typeface="Arial"/>
              <a:buChar char="⚬"/>
            </a:pP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Sokan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nem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mutatnak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tüneteket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de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azok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akiknél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tünetek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jelentkeznek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következőkkel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szembesülhetnek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: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erős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fájdalmas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menstruáció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;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deréktáji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fájdalom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;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gyakori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vizelés</a:t>
            </a:r>
            <a:endParaRPr lang="hu-HU" sz="2400">
              <a:latin typeface="Noto Sans"/>
              <a:ea typeface="Noto Sans"/>
              <a:cs typeface="Noto Sans"/>
              <a:sym typeface="Noto Sans"/>
            </a:endParaRPr>
          </a:p>
          <a:p>
            <a:pPr marL="690884" lvl="2">
              <a:lnSpc>
                <a:spcPct val="150000"/>
              </a:lnSpc>
              <a:buSzPts val="2400"/>
            </a:pPr>
            <a:endParaRPr sz="10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036323" lvl="2" indent="-345439">
              <a:lnSpc>
                <a:spcPct val="150000"/>
              </a:lnSpc>
              <a:buSzPts val="2400"/>
              <a:buFont typeface="Arial"/>
              <a:buChar char="⚬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Ritka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esetekben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miómák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befolyásolhatják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terhességet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termékenységet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7" name="Google Shape;1177;p55"/>
          <p:cNvCxnSpPr/>
          <p:nvPr/>
        </p:nvCxnSpPr>
        <p:spPr>
          <a:xfrm>
            <a:off x="9153525" y="2955631"/>
            <a:ext cx="0" cy="6107080"/>
          </a:xfrm>
          <a:prstGeom prst="straightConnector1">
            <a:avLst/>
          </a:prstGeom>
          <a:noFill/>
          <a:ln w="19050" cap="flat" cmpd="sng">
            <a:solidFill>
              <a:srgbClr val="DF989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2" name="Google Shape;1182;p56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183" name="Google Shape;1183;p56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DF989A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184" name="Google Shape;1184;p56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</a:t>
              </a:r>
              <a:r>
                <a:rPr lang="en-US" sz="3200" b="1" i="0" u="none" strike="noStrike" cap="none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4. </a:t>
              </a:r>
              <a:r>
                <a:rPr lang="en-US" sz="3200" b="1" err="1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Gyakori</a:t>
              </a:r>
              <a:r>
                <a:rPr lang="en-US" sz="3200" b="1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menstruációs</a:t>
              </a:r>
              <a:r>
                <a:rPr lang="en-US" sz="3200" b="1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egészségügyi</a:t>
              </a:r>
              <a:r>
                <a:rPr lang="en-US" sz="3200" b="1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problémák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5" name="Google Shape;1185;p56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1186" name="Google Shape;1186;p56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56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1188" name="Google Shape;1188;p56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189" name="Google Shape;1189;p56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90" name="Google Shape;1190;p56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191" name="Google Shape;1191;p56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192" name="Google Shape;1192;p56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56"/>
          <p:cNvSpPr txBox="1"/>
          <p:nvPr/>
        </p:nvSpPr>
        <p:spPr>
          <a:xfrm>
            <a:off x="8434393" y="877647"/>
            <a:ext cx="9018592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ÍGY KELL ÉREZNEM MAGAM?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56"/>
          <p:cNvSpPr txBox="1"/>
          <p:nvPr/>
        </p:nvSpPr>
        <p:spPr>
          <a:xfrm>
            <a:off x="1275800" y="2742126"/>
            <a:ext cx="7734900" cy="447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41" lvl="1" indent="-280668">
              <a:lnSpc>
                <a:spcPct val="150000"/>
              </a:lnSpc>
              <a:buSzPts val="2600"/>
              <a:buFont typeface="Arial"/>
              <a:buChar char="•"/>
            </a:pPr>
            <a:r>
              <a:rPr lang="hu-HU" sz="2600" b="1" err="1">
                <a:latin typeface="Noto Sans"/>
                <a:ea typeface="Noto Sans"/>
                <a:cs typeface="Noto Sans"/>
                <a:sym typeface="Noto Sans"/>
              </a:rPr>
              <a:t>Adenomiózis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lvl="2" indent="-345439">
              <a:lnSpc>
                <a:spcPct val="150000"/>
              </a:lnSpc>
              <a:buSzPts val="2400"/>
              <a:buFont typeface="Arial"/>
              <a:buChar char="⚬"/>
            </a:pP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Ez akkor fordul elő, amikor a méhszövet a méh izomfalába nő, ami erős és fájdalmas menstruációt és medencei diszkomfortot okoz.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036323" lvl="2" indent="-345439">
              <a:lnSpc>
                <a:spcPct val="150000"/>
              </a:lnSpc>
              <a:buSzPts val="2400"/>
              <a:buFont typeface="Arial"/>
              <a:buChar char="⚬"/>
            </a:pP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Egyeseknél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nem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jelentkeznek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tünetek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míg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másoknál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jelentős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fájdalmak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jelentkeznek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56"/>
          <p:cNvSpPr txBox="1"/>
          <p:nvPr/>
        </p:nvSpPr>
        <p:spPr>
          <a:xfrm>
            <a:off x="9277302" y="2742121"/>
            <a:ext cx="7848290" cy="499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41" lvl="1" indent="-280668">
              <a:lnSpc>
                <a:spcPct val="150000"/>
              </a:lnSpc>
              <a:buSzPts val="2600"/>
              <a:buFont typeface="Arial"/>
              <a:buChar char="•"/>
            </a:pPr>
            <a:r>
              <a:rPr lang="en-US" sz="26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Vulvodínia</a:t>
            </a:r>
            <a:r>
              <a:rPr lang="en-US" sz="26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>
                <a:latin typeface="Noto Sans"/>
                <a:ea typeface="Noto Sans"/>
                <a:cs typeface="Noto Sans"/>
                <a:sym typeface="Noto Sans"/>
              </a:rPr>
              <a:t>(vulva </a:t>
            </a:r>
            <a:r>
              <a:rPr lang="en-US" sz="2600" err="1">
                <a:latin typeface="Noto Sans"/>
                <a:ea typeface="Noto Sans"/>
                <a:cs typeface="Noto Sans"/>
                <a:sym typeface="Noto Sans"/>
              </a:rPr>
              <a:t>fájdalom</a:t>
            </a:r>
            <a:r>
              <a:rPr lang="en-US" sz="26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lvl="2" indent="-345439">
              <a:lnSpc>
                <a:spcPct val="170000"/>
              </a:lnSpc>
              <a:buSzPts val="2400"/>
              <a:buFont typeface="Arial"/>
              <a:buChar char="⚬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Ez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tartós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megmagyarázhatatlan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fájdalom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vulvában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amely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több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mint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három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hónapig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tart.</a:t>
            </a:r>
            <a:endParaRPr sz="24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036323" lvl="2" indent="-345439">
              <a:lnSpc>
                <a:spcPct val="170000"/>
              </a:lnSpc>
              <a:buSzPts val="2400"/>
              <a:buFont typeface="Arial"/>
              <a:buChar char="⚬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tünetek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közé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tartozik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égő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érzés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fájdalom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és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lüktető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fájdalom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ami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fájdalmassá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teszi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tampon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kehely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behelyezését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és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behatolásos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szexet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6" name="Google Shape;1196;p56"/>
          <p:cNvCxnSpPr/>
          <p:nvPr/>
        </p:nvCxnSpPr>
        <p:spPr>
          <a:xfrm flipH="1">
            <a:off x="9144000" y="3346861"/>
            <a:ext cx="9525" cy="3917128"/>
          </a:xfrm>
          <a:prstGeom prst="straightConnector1">
            <a:avLst/>
          </a:prstGeom>
          <a:noFill/>
          <a:ln w="19050" cap="flat" cmpd="sng">
            <a:solidFill>
              <a:srgbClr val="DF989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97" name="Google Shape;1197;p56"/>
          <p:cNvSpPr txBox="1"/>
          <p:nvPr/>
        </p:nvSpPr>
        <p:spPr>
          <a:xfrm>
            <a:off x="1275798" y="7694815"/>
            <a:ext cx="15701700" cy="2289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18161" lvl="1" indent="-259080">
              <a:lnSpc>
                <a:spcPct val="170000"/>
              </a:lnSpc>
              <a:buSzPts val="2400"/>
              <a:buFont typeface="Arial"/>
              <a:buChar char="•"/>
            </a:pP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Premenstruá</a:t>
            </a:r>
            <a:r>
              <a:rPr lang="hu-HU" sz="2400" b="1" err="1">
                <a:latin typeface="Noto Sans"/>
                <a:ea typeface="Noto Sans"/>
                <a:cs typeface="Noto Sans"/>
                <a:sym typeface="Noto Sans"/>
              </a:rPr>
              <a:t>ciós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diszf</a:t>
            </a:r>
            <a:r>
              <a:rPr lang="hu-HU" sz="2400" b="1">
                <a:latin typeface="Noto Sans"/>
                <a:ea typeface="Noto Sans"/>
                <a:cs typeface="Noto Sans"/>
                <a:sym typeface="Noto Sans"/>
              </a:rPr>
              <a:t>ó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ri</a:t>
            </a:r>
            <a:r>
              <a:rPr lang="hu-HU" sz="2400" b="1">
                <a:latin typeface="Noto Sans"/>
                <a:ea typeface="Noto Sans"/>
                <a:cs typeface="Noto Sans"/>
                <a:sym typeface="Noto Sans"/>
              </a:rPr>
              <a:t>á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s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zavar</a:t>
            </a:r>
            <a:r>
              <a:rPr lang="hu-HU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(PM</a:t>
            </a:r>
            <a:r>
              <a:rPr lang="hu-HU" sz="2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DD</a:t>
            </a:r>
            <a:r>
              <a:rPr lang="en-US" sz="2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lvl="2" indent="-345439">
              <a:lnSpc>
                <a:spcPct val="150000"/>
              </a:lnSpc>
              <a:buSzPts val="2400"/>
              <a:buFont typeface="Arial"/>
              <a:buChar char="⚬"/>
            </a:pP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Ez a PMS súlyosabb formája, amely a következő tüneteket okozhatja: szélsőséges hangulatváltozások, szorongás, depresszió és öngyilkossági gondolatok, fizikai kellemetlenségek, például görcsök, fejfájás és duzzanat.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2" name="Google Shape;1202;p57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203" name="Google Shape;1203;p57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DF989A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204" name="Google Shape;1204;p57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</a:t>
              </a:r>
              <a:r>
                <a:rPr lang="en-US" sz="3200" b="1" i="0" u="none" strike="noStrike" cap="none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4. </a:t>
              </a:r>
              <a:r>
                <a:rPr lang="en-US" sz="3200" b="1" err="1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Gyakori</a:t>
              </a:r>
              <a:r>
                <a:rPr lang="en-US" sz="3200" b="1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menstruációs</a:t>
              </a:r>
              <a:r>
                <a:rPr lang="en-US" sz="3200" b="1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egészségügyi</a:t>
              </a:r>
              <a:r>
                <a:rPr lang="en-US" sz="3200" b="1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problémák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5" name="Google Shape;1205;p57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1206" name="Google Shape;1206;p57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7" name="Google Shape;1207;p57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1208" name="Google Shape;1208;p57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209" name="Google Shape;1209;p57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0" name="Google Shape;1210;p57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211" name="Google Shape;1211;p57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212" name="Google Shape;1212;p57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57"/>
          <p:cNvSpPr txBox="1"/>
          <p:nvPr/>
        </p:nvSpPr>
        <p:spPr>
          <a:xfrm>
            <a:off x="8434393" y="877647"/>
            <a:ext cx="9018592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ÍGY KELL ÉREZNEM MAGAM?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57"/>
          <p:cNvSpPr txBox="1"/>
          <p:nvPr/>
        </p:nvSpPr>
        <p:spPr>
          <a:xfrm>
            <a:off x="1887475" y="2720975"/>
            <a:ext cx="8729700" cy="7571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41" lvl="1" indent="-280668">
              <a:lnSpc>
                <a:spcPct val="150000"/>
              </a:lnSpc>
              <a:buSzPts val="2600"/>
              <a:buFont typeface="Arial"/>
              <a:buChar char="•"/>
            </a:pP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Késleltetett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kimaradt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menstruáció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50000"/>
              </a:lnSpc>
              <a:buSzPts val="2400"/>
            </a:pP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Számos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tényező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okozhat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késleltetett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kimaradt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menstruációt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marR="0" lvl="2" indent="-34543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en-US" sz="2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Stress</a:t>
            </a:r>
            <a:r>
              <a:rPr lang="hu-HU" sz="2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z</a:t>
            </a:r>
            <a:r>
              <a:rPr lang="en-US" sz="2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;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lvl="2" indent="-345439">
              <a:lnSpc>
                <a:spcPct val="150000"/>
              </a:lnSpc>
              <a:buSzPts val="2400"/>
              <a:buFont typeface="Arial"/>
              <a:buChar char="⚬"/>
            </a:pP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Erőteljes testmozgás;</a:t>
            </a:r>
          </a:p>
          <a:p>
            <a:pPr marL="1036323" lvl="2" indent="-345439">
              <a:lnSpc>
                <a:spcPct val="150000"/>
              </a:lnSpc>
              <a:buSzPts val="2400"/>
              <a:buFont typeface="Arial"/>
              <a:buChar char="⚬"/>
            </a:pP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Hirtelen súlyvesztés vagy súlygyarapodás;</a:t>
            </a:r>
          </a:p>
          <a:p>
            <a:pPr marL="1036323" lvl="2" indent="-345439">
              <a:lnSpc>
                <a:spcPct val="150000"/>
              </a:lnSpc>
              <a:buSzPts val="2400"/>
              <a:buFont typeface="Arial"/>
              <a:buChar char="⚬"/>
            </a:pP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Terhesség;</a:t>
            </a:r>
          </a:p>
          <a:p>
            <a:pPr marL="1036323" lvl="2" indent="-345439">
              <a:lnSpc>
                <a:spcPct val="150000"/>
              </a:lnSpc>
              <a:buSzPts val="2400"/>
              <a:buFont typeface="Arial"/>
              <a:buChar char="⚬"/>
            </a:pP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Menopauza;</a:t>
            </a:r>
          </a:p>
          <a:p>
            <a:pPr marL="1036323" lvl="2" indent="-345439">
              <a:lnSpc>
                <a:spcPct val="150000"/>
              </a:lnSpc>
              <a:buSzPts val="2400"/>
              <a:buFont typeface="Arial"/>
              <a:buChar char="⚬"/>
            </a:pP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PCOS (</a:t>
            </a:r>
            <a:r>
              <a:rPr lang="hu-HU" sz="2400" err="1">
                <a:latin typeface="Noto Sans"/>
                <a:ea typeface="Noto Sans"/>
                <a:cs typeface="Noto Sans"/>
                <a:sym typeface="Noto Sans"/>
              </a:rPr>
              <a:t>policisztás</a:t>
            </a: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 petefészek szindróma); </a:t>
            </a:r>
          </a:p>
          <a:p>
            <a:pPr marL="1036323" lvl="2" indent="-345439">
              <a:lnSpc>
                <a:spcPct val="150000"/>
              </a:lnSpc>
              <a:buSzPts val="2400"/>
              <a:buFont typeface="Arial"/>
              <a:buChar char="⚬"/>
            </a:pP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szoptatás; </a:t>
            </a:r>
          </a:p>
          <a:p>
            <a:pPr marL="1036323" lvl="2" indent="-345439">
              <a:lnSpc>
                <a:spcPct val="150000"/>
              </a:lnSpc>
              <a:buSzPts val="2400"/>
              <a:buFont typeface="Arial"/>
              <a:buChar char="⚬"/>
            </a:pP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Bizonyos egészségügyi állapotok (pl. pajzsmirigy rendellenességek, cukorbetegség).</a:t>
            </a:r>
            <a:endParaRPr lang="hu-HU" sz="24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036323" marR="0" lvl="2" indent="-34543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215" name="Google Shape;1215;p57"/>
          <p:cNvSpPr/>
          <p:nvPr/>
        </p:nvSpPr>
        <p:spPr>
          <a:xfrm rot="3346133" flipH="1">
            <a:off x="11756366" y="2728238"/>
            <a:ext cx="4434358" cy="6627437"/>
          </a:xfrm>
          <a:custGeom>
            <a:avLst/>
            <a:gdLst/>
            <a:ahLst/>
            <a:cxnLst/>
            <a:rect l="l" t="t" r="r" b="b"/>
            <a:pathLst>
              <a:path w="4434358" h="6627437" extrusionOk="0">
                <a:moveTo>
                  <a:pt x="4434357" y="0"/>
                </a:moveTo>
                <a:lnTo>
                  <a:pt x="0" y="0"/>
                </a:lnTo>
                <a:lnTo>
                  <a:pt x="0" y="6627437"/>
                </a:lnTo>
                <a:lnTo>
                  <a:pt x="4434357" y="6627437"/>
                </a:lnTo>
                <a:lnTo>
                  <a:pt x="4434357" y="0"/>
                </a:lnTo>
                <a:close/>
              </a:path>
            </a:pathLst>
          </a:custGeom>
          <a:blipFill rotWithShape="1">
            <a:blip r:embed="rId5">
              <a:alphaModFix amt="35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216" name="Google Shape;1216;p57"/>
          <p:cNvSpPr/>
          <p:nvPr/>
        </p:nvSpPr>
        <p:spPr>
          <a:xfrm>
            <a:off x="14708697" y="3400155"/>
            <a:ext cx="824622" cy="824622"/>
          </a:xfrm>
          <a:custGeom>
            <a:avLst/>
            <a:gdLst/>
            <a:ahLst/>
            <a:cxnLst/>
            <a:rect l="l" t="t" r="r" b="b"/>
            <a:pathLst>
              <a:path w="824622" h="824622" extrusionOk="0">
                <a:moveTo>
                  <a:pt x="0" y="0"/>
                </a:moveTo>
                <a:lnTo>
                  <a:pt x="824622" y="0"/>
                </a:lnTo>
                <a:lnTo>
                  <a:pt x="824622" y="824622"/>
                </a:lnTo>
                <a:lnTo>
                  <a:pt x="0" y="8246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217" name="Google Shape;1217;p57"/>
          <p:cNvSpPr txBox="1"/>
          <p:nvPr/>
        </p:nvSpPr>
        <p:spPr>
          <a:xfrm>
            <a:off x="11581732" y="5057775"/>
            <a:ext cx="5302016" cy="1794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62000"/>
              </a:lnSpc>
              <a:buSzPts val="2400"/>
            </a:pPr>
            <a:r>
              <a:rPr lang="hu-HU" sz="2400" b="1">
                <a:latin typeface="Noto Sans"/>
                <a:ea typeface="Noto Sans"/>
                <a:cs typeface="Noto Sans"/>
                <a:sym typeface="Noto Sans"/>
              </a:rPr>
              <a:t>Ha a menstruáció váratlanul megszűnik, tanácsos orvoshoz fordulni. </a:t>
            </a:r>
            <a:endParaRPr lang="hu-HU"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2" name="Google Shape;1222;p58"/>
          <p:cNvGrpSpPr/>
          <p:nvPr/>
        </p:nvGrpSpPr>
        <p:grpSpPr>
          <a:xfrm>
            <a:off x="-914401" y="1281538"/>
            <a:ext cx="19999569" cy="1308216"/>
            <a:chOff x="0" y="0"/>
            <a:chExt cx="4664997" cy="182918"/>
          </a:xfrm>
        </p:grpSpPr>
        <p:sp>
          <p:nvSpPr>
            <p:cNvPr id="1223" name="Google Shape;1223;p58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DBADB7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224" name="Google Shape;1224;p58"/>
            <p:cNvSpPr txBox="1"/>
            <p:nvPr/>
          </p:nvSpPr>
          <p:spPr>
            <a:xfrm>
              <a:off x="0" y="5502"/>
              <a:ext cx="4664997" cy="177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 algn="ctr">
                <a:lnSpc>
                  <a:spcPct val="120000"/>
                </a:lnSpc>
                <a:buSzPts val="3200"/>
              </a:pPr>
              <a:r>
                <a:rPr lang="hu-HU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</a:t>
              </a: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5.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Menstruáció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és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mentális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egészség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: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Hogyan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befolyásolhatja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ciklus</a:t>
              </a:r>
              <a:r>
                <a:rPr lang="hu-HU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</a:p>
            <a:p>
              <a:pPr lvl="0" algn="ctr">
                <a:lnSpc>
                  <a:spcPct val="120000"/>
                </a:lnSpc>
                <a:buSzPts val="3200"/>
              </a:pP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a</a:t>
              </a:r>
              <a:r>
                <a:rPr lang="hu-HU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hangulatot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5" name="Google Shape;1225;p58"/>
          <p:cNvGrpSpPr/>
          <p:nvPr/>
        </p:nvGrpSpPr>
        <p:grpSpPr>
          <a:xfrm>
            <a:off x="1520919" y="4375788"/>
            <a:ext cx="6852753" cy="2252830"/>
            <a:chOff x="0" y="-38100"/>
            <a:chExt cx="1672875" cy="549955"/>
          </a:xfrm>
        </p:grpSpPr>
        <p:sp>
          <p:nvSpPr>
            <p:cNvPr id="1226" name="Google Shape;1226;p58"/>
            <p:cNvSpPr/>
            <p:nvPr/>
          </p:nvSpPr>
          <p:spPr>
            <a:xfrm>
              <a:off x="0" y="0"/>
              <a:ext cx="1672875" cy="511855"/>
            </a:xfrm>
            <a:custGeom>
              <a:avLst/>
              <a:gdLst/>
              <a:ahLst/>
              <a:cxnLst/>
              <a:rect l="l" t="t" r="r" b="b"/>
              <a:pathLst>
                <a:path w="1672875" h="511855" extrusionOk="0">
                  <a:moveTo>
                    <a:pt x="22595" y="0"/>
                  </a:moveTo>
                  <a:lnTo>
                    <a:pt x="1650280" y="0"/>
                  </a:lnTo>
                  <a:cubicBezTo>
                    <a:pt x="1656273" y="0"/>
                    <a:pt x="1662020" y="2381"/>
                    <a:pt x="1666257" y="6618"/>
                  </a:cubicBezTo>
                  <a:cubicBezTo>
                    <a:pt x="1670495" y="10855"/>
                    <a:pt x="1672875" y="16602"/>
                    <a:pt x="1672875" y="22595"/>
                  </a:cubicBezTo>
                  <a:lnTo>
                    <a:pt x="1672875" y="489260"/>
                  </a:lnTo>
                  <a:cubicBezTo>
                    <a:pt x="1672875" y="495252"/>
                    <a:pt x="1670495" y="500999"/>
                    <a:pt x="1666257" y="505237"/>
                  </a:cubicBezTo>
                  <a:cubicBezTo>
                    <a:pt x="1662020" y="509474"/>
                    <a:pt x="1656273" y="511855"/>
                    <a:pt x="1650280" y="511855"/>
                  </a:cubicBezTo>
                  <a:lnTo>
                    <a:pt x="22595" y="511855"/>
                  </a:lnTo>
                  <a:cubicBezTo>
                    <a:pt x="16602" y="511855"/>
                    <a:pt x="10855" y="509474"/>
                    <a:pt x="6618" y="505237"/>
                  </a:cubicBezTo>
                  <a:cubicBezTo>
                    <a:pt x="2381" y="500999"/>
                    <a:pt x="0" y="495252"/>
                    <a:pt x="0" y="489260"/>
                  </a:cubicBezTo>
                  <a:lnTo>
                    <a:pt x="0" y="22595"/>
                  </a:lnTo>
                  <a:cubicBezTo>
                    <a:pt x="0" y="16602"/>
                    <a:pt x="2381" y="10855"/>
                    <a:pt x="6618" y="6618"/>
                  </a:cubicBezTo>
                  <a:cubicBezTo>
                    <a:pt x="10855" y="2381"/>
                    <a:pt x="16602" y="0"/>
                    <a:pt x="22595" y="0"/>
                  </a:cubicBezTo>
                  <a:close/>
                </a:path>
              </a:pathLst>
            </a:custGeom>
            <a:solidFill>
              <a:srgbClr val="D6CEE0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58"/>
            <p:cNvSpPr txBox="1"/>
            <p:nvPr/>
          </p:nvSpPr>
          <p:spPr>
            <a:xfrm>
              <a:off x="0" y="-38100"/>
              <a:ext cx="1672875" cy="549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8" name="Google Shape;1228;p58"/>
          <p:cNvGrpSpPr/>
          <p:nvPr/>
        </p:nvGrpSpPr>
        <p:grpSpPr>
          <a:xfrm>
            <a:off x="9914328" y="4375788"/>
            <a:ext cx="6852753" cy="2252830"/>
            <a:chOff x="0" y="-38100"/>
            <a:chExt cx="1672875" cy="549955"/>
          </a:xfrm>
        </p:grpSpPr>
        <p:sp>
          <p:nvSpPr>
            <p:cNvPr id="1229" name="Google Shape;1229;p58"/>
            <p:cNvSpPr/>
            <p:nvPr/>
          </p:nvSpPr>
          <p:spPr>
            <a:xfrm>
              <a:off x="0" y="0"/>
              <a:ext cx="1672875" cy="511855"/>
            </a:xfrm>
            <a:custGeom>
              <a:avLst/>
              <a:gdLst/>
              <a:ahLst/>
              <a:cxnLst/>
              <a:rect l="l" t="t" r="r" b="b"/>
              <a:pathLst>
                <a:path w="1672875" h="511855" extrusionOk="0">
                  <a:moveTo>
                    <a:pt x="22595" y="0"/>
                  </a:moveTo>
                  <a:lnTo>
                    <a:pt x="1650280" y="0"/>
                  </a:lnTo>
                  <a:cubicBezTo>
                    <a:pt x="1656273" y="0"/>
                    <a:pt x="1662020" y="2381"/>
                    <a:pt x="1666257" y="6618"/>
                  </a:cubicBezTo>
                  <a:cubicBezTo>
                    <a:pt x="1670495" y="10855"/>
                    <a:pt x="1672875" y="16602"/>
                    <a:pt x="1672875" y="22595"/>
                  </a:cubicBezTo>
                  <a:lnTo>
                    <a:pt x="1672875" y="489260"/>
                  </a:lnTo>
                  <a:cubicBezTo>
                    <a:pt x="1672875" y="495252"/>
                    <a:pt x="1670495" y="500999"/>
                    <a:pt x="1666257" y="505237"/>
                  </a:cubicBezTo>
                  <a:cubicBezTo>
                    <a:pt x="1662020" y="509474"/>
                    <a:pt x="1656273" y="511855"/>
                    <a:pt x="1650280" y="511855"/>
                  </a:cubicBezTo>
                  <a:lnTo>
                    <a:pt x="22595" y="511855"/>
                  </a:lnTo>
                  <a:cubicBezTo>
                    <a:pt x="16602" y="511855"/>
                    <a:pt x="10855" y="509474"/>
                    <a:pt x="6618" y="505237"/>
                  </a:cubicBezTo>
                  <a:cubicBezTo>
                    <a:pt x="2381" y="500999"/>
                    <a:pt x="0" y="495252"/>
                    <a:pt x="0" y="489260"/>
                  </a:cubicBezTo>
                  <a:lnTo>
                    <a:pt x="0" y="22595"/>
                  </a:lnTo>
                  <a:cubicBezTo>
                    <a:pt x="0" y="16602"/>
                    <a:pt x="2381" y="10855"/>
                    <a:pt x="6618" y="6618"/>
                  </a:cubicBezTo>
                  <a:cubicBezTo>
                    <a:pt x="10855" y="2381"/>
                    <a:pt x="16602" y="0"/>
                    <a:pt x="22595" y="0"/>
                  </a:cubicBezTo>
                  <a:close/>
                </a:path>
              </a:pathLst>
            </a:custGeom>
            <a:solidFill>
              <a:srgbClr val="D6CEE0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58"/>
            <p:cNvSpPr txBox="1"/>
            <p:nvPr/>
          </p:nvSpPr>
          <p:spPr>
            <a:xfrm>
              <a:off x="0" y="-38100"/>
              <a:ext cx="1672875" cy="549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1" name="Google Shape;1231;p58"/>
          <p:cNvGrpSpPr/>
          <p:nvPr/>
        </p:nvGrpSpPr>
        <p:grpSpPr>
          <a:xfrm>
            <a:off x="3353297" y="7178654"/>
            <a:ext cx="11459963" cy="1928128"/>
            <a:chOff x="0" y="-38100"/>
            <a:chExt cx="2797575" cy="470690"/>
          </a:xfrm>
        </p:grpSpPr>
        <p:sp>
          <p:nvSpPr>
            <p:cNvPr id="1232" name="Google Shape;1232;p58"/>
            <p:cNvSpPr/>
            <p:nvPr/>
          </p:nvSpPr>
          <p:spPr>
            <a:xfrm>
              <a:off x="0" y="0"/>
              <a:ext cx="2797575" cy="432590"/>
            </a:xfrm>
            <a:custGeom>
              <a:avLst/>
              <a:gdLst/>
              <a:ahLst/>
              <a:cxnLst/>
              <a:rect l="l" t="t" r="r" b="b"/>
              <a:pathLst>
                <a:path w="2797575" h="432590" extrusionOk="0">
                  <a:moveTo>
                    <a:pt x="13511" y="0"/>
                  </a:moveTo>
                  <a:lnTo>
                    <a:pt x="2784063" y="0"/>
                  </a:lnTo>
                  <a:cubicBezTo>
                    <a:pt x="2791525" y="0"/>
                    <a:pt x="2797575" y="6049"/>
                    <a:pt x="2797575" y="13511"/>
                  </a:cubicBezTo>
                  <a:lnTo>
                    <a:pt x="2797575" y="419078"/>
                  </a:lnTo>
                  <a:cubicBezTo>
                    <a:pt x="2797575" y="422662"/>
                    <a:pt x="2796151" y="426098"/>
                    <a:pt x="2793617" y="428632"/>
                  </a:cubicBezTo>
                  <a:cubicBezTo>
                    <a:pt x="2791083" y="431166"/>
                    <a:pt x="2787647" y="432590"/>
                    <a:pt x="2784063" y="432590"/>
                  </a:cubicBezTo>
                  <a:lnTo>
                    <a:pt x="13511" y="432590"/>
                  </a:lnTo>
                  <a:cubicBezTo>
                    <a:pt x="9928" y="432590"/>
                    <a:pt x="6491" y="431166"/>
                    <a:pt x="3957" y="428632"/>
                  </a:cubicBezTo>
                  <a:cubicBezTo>
                    <a:pt x="1424" y="426098"/>
                    <a:pt x="0" y="422662"/>
                    <a:pt x="0" y="419078"/>
                  </a:cubicBezTo>
                  <a:lnTo>
                    <a:pt x="0" y="13511"/>
                  </a:lnTo>
                  <a:cubicBezTo>
                    <a:pt x="0" y="6049"/>
                    <a:pt x="6049" y="0"/>
                    <a:pt x="13511" y="0"/>
                  </a:cubicBezTo>
                  <a:close/>
                </a:path>
              </a:pathLst>
            </a:custGeom>
            <a:solidFill>
              <a:srgbClr val="F19898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58"/>
            <p:cNvSpPr txBox="1"/>
            <p:nvPr/>
          </p:nvSpPr>
          <p:spPr>
            <a:xfrm>
              <a:off x="0" y="-38100"/>
              <a:ext cx="2797575" cy="470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4" name="Google Shape;1234;p58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1235" name="Google Shape;1235;p58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6" name="Google Shape;1236;p58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1237" name="Google Shape;1237;p58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238" name="Google Shape;1238;p58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9" name="Google Shape;1239;p58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240" name="Google Shape;1240;p58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241" name="Google Shape;1241;p58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58"/>
          <p:cNvSpPr txBox="1"/>
          <p:nvPr/>
        </p:nvSpPr>
        <p:spPr>
          <a:xfrm>
            <a:off x="8434393" y="877647"/>
            <a:ext cx="9018592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ÍGY KELL ÉREZNEM MAGAM?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58"/>
          <p:cNvSpPr txBox="1"/>
          <p:nvPr/>
        </p:nvSpPr>
        <p:spPr>
          <a:xfrm>
            <a:off x="931857" y="2487545"/>
            <a:ext cx="16424286" cy="180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62958"/>
              </a:lnSpc>
              <a:buSzPts val="2400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ciklus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nem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csak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testre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van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hatással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–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érzelmekre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és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mentális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egészségre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is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hatással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lehet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ciklus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során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bekövetkező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hormonális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változások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hangulatváltozásokat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szorongást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ingerlékenységet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akár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depressziós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érzéseket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is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okozhatnak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58"/>
          <p:cNvSpPr/>
          <p:nvPr/>
        </p:nvSpPr>
        <p:spPr>
          <a:xfrm>
            <a:off x="3080193" y="4206752"/>
            <a:ext cx="3692776" cy="650216"/>
          </a:xfrm>
          <a:custGeom>
            <a:avLst/>
            <a:gdLst/>
            <a:ahLst/>
            <a:cxnLst/>
            <a:rect l="l" t="t" r="r" b="b"/>
            <a:pathLst>
              <a:path w="901471" h="158729" extrusionOk="0">
                <a:moveTo>
                  <a:pt x="0" y="0"/>
                </a:moveTo>
                <a:lnTo>
                  <a:pt x="901471" y="0"/>
                </a:lnTo>
                <a:lnTo>
                  <a:pt x="901471" y="158729"/>
                </a:lnTo>
                <a:lnTo>
                  <a:pt x="0" y="158729"/>
                </a:lnTo>
                <a:close/>
              </a:path>
            </a:pathLst>
          </a:custGeom>
          <a:solidFill>
            <a:srgbClr val="5B3C87"/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grpSp>
        <p:nvGrpSpPr>
          <p:cNvPr id="1247" name="Google Shape;1247;p58"/>
          <p:cNvGrpSpPr/>
          <p:nvPr/>
        </p:nvGrpSpPr>
        <p:grpSpPr>
          <a:xfrm>
            <a:off x="6492075" y="7009618"/>
            <a:ext cx="5182397" cy="650216"/>
            <a:chOff x="-2" y="0"/>
            <a:chExt cx="1265112" cy="158729"/>
          </a:xfrm>
        </p:grpSpPr>
        <p:sp>
          <p:nvSpPr>
            <p:cNvPr id="1248" name="Google Shape;1248;p58"/>
            <p:cNvSpPr/>
            <p:nvPr/>
          </p:nvSpPr>
          <p:spPr>
            <a:xfrm>
              <a:off x="0" y="0"/>
              <a:ext cx="1265110" cy="158729"/>
            </a:xfrm>
            <a:custGeom>
              <a:avLst/>
              <a:gdLst/>
              <a:ahLst/>
              <a:cxnLst/>
              <a:rect l="l" t="t" r="r" b="b"/>
              <a:pathLst>
                <a:path w="1265110" h="158729" extrusionOk="0">
                  <a:moveTo>
                    <a:pt x="0" y="0"/>
                  </a:moveTo>
                  <a:lnTo>
                    <a:pt x="1265110" y="0"/>
                  </a:lnTo>
                  <a:lnTo>
                    <a:pt x="1265110" y="158729"/>
                  </a:lnTo>
                  <a:lnTo>
                    <a:pt x="0" y="158729"/>
                  </a:lnTo>
                  <a:close/>
                </a:path>
              </a:pathLst>
            </a:custGeom>
            <a:solidFill>
              <a:srgbClr val="9A1935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249" name="Google Shape;1249;p58"/>
            <p:cNvSpPr txBox="1"/>
            <p:nvPr/>
          </p:nvSpPr>
          <p:spPr>
            <a:xfrm>
              <a:off x="-2" y="2"/>
              <a:ext cx="12651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 algn="ctr">
                <a:lnSpc>
                  <a:spcPct val="140000"/>
                </a:lnSpc>
                <a:buSzPts val="2600"/>
              </a:pPr>
              <a:r>
                <a:rPr lang="en-US" sz="3000" b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Noto Sans Osage"/>
                </a:rPr>
                <a:t>A </a:t>
              </a:r>
              <a:r>
                <a:rPr lang="en-US" sz="3000" b="1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Noto Sans Osage"/>
                </a:rPr>
                <a:t>menstruációs</a:t>
              </a:r>
              <a:r>
                <a:rPr lang="en-US" sz="3000" b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Noto Sans Osage"/>
                </a:rPr>
                <a:t> </a:t>
              </a:r>
              <a:r>
                <a:rPr lang="en-US" sz="3000" b="1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Noto Sans Osage"/>
                </a:rPr>
                <a:t>időszak</a:t>
              </a:r>
              <a:r>
                <a:rPr lang="en-US" sz="3000" b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Noto Sans Osage"/>
                </a:rPr>
                <a:t> </a:t>
              </a:r>
              <a:r>
                <a:rPr lang="en-US" sz="3000" b="1" err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Noto Sans Osage"/>
                </a:rPr>
                <a:t>alatt</a:t>
              </a:r>
              <a:endParaRPr sz="3000" b="1" i="0" u="none" strike="noStrike" cap="none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250" name="Google Shape;1250;p58"/>
          <p:cNvSpPr txBox="1"/>
          <p:nvPr/>
        </p:nvSpPr>
        <p:spPr>
          <a:xfrm>
            <a:off x="1590583" y="4895306"/>
            <a:ext cx="6671998" cy="1794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62000"/>
              </a:lnSpc>
              <a:buSzPts val="2400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Sok ember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szenved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PMS-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től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(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premenstruációs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szindróma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),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amely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hangulatváltozásokat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szorongást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fáradtságot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okozhat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58"/>
          <p:cNvSpPr txBox="1"/>
          <p:nvPr/>
        </p:nvSpPr>
        <p:spPr>
          <a:xfrm>
            <a:off x="3353297" y="7817985"/>
            <a:ext cx="11459963" cy="119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62000"/>
              </a:lnSpc>
              <a:buSzPts val="2400"/>
            </a:pPr>
            <a:r>
              <a:rPr lang="hu-HU" sz="2400">
                <a:latin typeface="Noto Sans"/>
                <a:ea typeface="Noto Sans"/>
                <a:cs typeface="Noto Sans"/>
                <a:sym typeface="Noto Sans"/>
              </a:rPr>
              <a:t>Néhányan megkönnyebbülést éreznek, amint megkezdődik a menstruáció, mások azonban továbbra is rosszkedvűek, fáradtak és jellemző az agyi köd.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58"/>
          <p:cNvSpPr txBox="1"/>
          <p:nvPr/>
        </p:nvSpPr>
        <p:spPr>
          <a:xfrm>
            <a:off x="10095083" y="4895306"/>
            <a:ext cx="6671998" cy="1794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62000"/>
              </a:lnSpc>
              <a:buSzPts val="2400"/>
            </a:pP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Amikor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hormonszint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újra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emelkedik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sokan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éreznek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javulást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energiaszintjükben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hangulatukban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7424E9D2-78E2-27F1-0B73-D67C09183425}"/>
              </a:ext>
            </a:extLst>
          </p:cNvPr>
          <p:cNvSpPr txBox="1"/>
          <p:nvPr/>
        </p:nvSpPr>
        <p:spPr>
          <a:xfrm>
            <a:off x="3467320" y="4213776"/>
            <a:ext cx="3410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Menstruáció előtt</a:t>
            </a:r>
          </a:p>
        </p:txBody>
      </p:sp>
      <p:sp>
        <p:nvSpPr>
          <p:cNvPr id="4" name="Google Shape;1245;p58">
            <a:extLst>
              <a:ext uri="{FF2B5EF4-FFF2-40B4-BE49-F238E27FC236}">
                <a16:creationId xmlns:a16="http://schemas.microsoft.com/office/drawing/2014/main" id="{90A1D48F-C55F-E02E-28AA-02BABA8F389B}"/>
              </a:ext>
            </a:extLst>
          </p:cNvPr>
          <p:cNvSpPr/>
          <p:nvPr/>
        </p:nvSpPr>
        <p:spPr>
          <a:xfrm>
            <a:off x="11515031" y="4274512"/>
            <a:ext cx="3692776" cy="650216"/>
          </a:xfrm>
          <a:custGeom>
            <a:avLst/>
            <a:gdLst/>
            <a:ahLst/>
            <a:cxnLst/>
            <a:rect l="l" t="t" r="r" b="b"/>
            <a:pathLst>
              <a:path w="901471" h="158729" extrusionOk="0">
                <a:moveTo>
                  <a:pt x="0" y="0"/>
                </a:moveTo>
                <a:lnTo>
                  <a:pt x="901471" y="0"/>
                </a:lnTo>
                <a:lnTo>
                  <a:pt x="901471" y="158729"/>
                </a:lnTo>
                <a:lnTo>
                  <a:pt x="0" y="158729"/>
                </a:lnTo>
                <a:close/>
              </a:path>
            </a:pathLst>
          </a:custGeom>
          <a:solidFill>
            <a:srgbClr val="5B3C87"/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E76CAFC-4534-BB8B-6234-1E8557D1BD6F}"/>
              </a:ext>
            </a:extLst>
          </p:cNvPr>
          <p:cNvSpPr txBox="1"/>
          <p:nvPr/>
        </p:nvSpPr>
        <p:spPr>
          <a:xfrm>
            <a:off x="11684055" y="4319276"/>
            <a:ext cx="3410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Menstruáció után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3" name="Google Shape;1263;p59"/>
          <p:cNvGrpSpPr/>
          <p:nvPr/>
        </p:nvGrpSpPr>
        <p:grpSpPr>
          <a:xfrm>
            <a:off x="1581650" y="6747899"/>
            <a:ext cx="15075771" cy="2139184"/>
            <a:chOff x="0" y="-38100"/>
            <a:chExt cx="3669946" cy="423517"/>
          </a:xfrm>
        </p:grpSpPr>
        <p:sp>
          <p:nvSpPr>
            <p:cNvPr id="1264" name="Google Shape;1264;p59"/>
            <p:cNvSpPr/>
            <p:nvPr/>
          </p:nvSpPr>
          <p:spPr>
            <a:xfrm>
              <a:off x="0" y="0"/>
              <a:ext cx="3669946" cy="385417"/>
            </a:xfrm>
            <a:custGeom>
              <a:avLst/>
              <a:gdLst/>
              <a:ahLst/>
              <a:cxnLst/>
              <a:rect l="l" t="t" r="r" b="b"/>
              <a:pathLst>
                <a:path w="3669946" h="385417" extrusionOk="0">
                  <a:moveTo>
                    <a:pt x="10300" y="0"/>
                  </a:moveTo>
                  <a:lnTo>
                    <a:pt x="3659647" y="0"/>
                  </a:lnTo>
                  <a:cubicBezTo>
                    <a:pt x="3665335" y="0"/>
                    <a:pt x="3669946" y="4611"/>
                    <a:pt x="3669946" y="10300"/>
                  </a:cubicBezTo>
                  <a:lnTo>
                    <a:pt x="3669946" y="375118"/>
                  </a:lnTo>
                  <a:cubicBezTo>
                    <a:pt x="3669946" y="380806"/>
                    <a:pt x="3665335" y="385417"/>
                    <a:pt x="3659647" y="385417"/>
                  </a:cubicBezTo>
                  <a:lnTo>
                    <a:pt x="10300" y="385417"/>
                  </a:lnTo>
                  <a:cubicBezTo>
                    <a:pt x="7568" y="385417"/>
                    <a:pt x="4948" y="384332"/>
                    <a:pt x="3017" y="382401"/>
                  </a:cubicBezTo>
                  <a:cubicBezTo>
                    <a:pt x="1085" y="380469"/>
                    <a:pt x="0" y="377849"/>
                    <a:pt x="0" y="375118"/>
                  </a:cubicBezTo>
                  <a:lnTo>
                    <a:pt x="0" y="10300"/>
                  </a:lnTo>
                  <a:cubicBezTo>
                    <a:pt x="0" y="7568"/>
                    <a:pt x="1085" y="4948"/>
                    <a:pt x="3017" y="3017"/>
                  </a:cubicBezTo>
                  <a:cubicBezTo>
                    <a:pt x="4948" y="1085"/>
                    <a:pt x="7568" y="0"/>
                    <a:pt x="10300" y="0"/>
                  </a:cubicBezTo>
                  <a:close/>
                </a:path>
              </a:pathLst>
            </a:custGeom>
            <a:solidFill>
              <a:srgbClr val="D6CEE0">
                <a:alpha val="6941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59"/>
            <p:cNvSpPr txBox="1"/>
            <p:nvPr/>
          </p:nvSpPr>
          <p:spPr>
            <a:xfrm>
              <a:off x="0" y="-38100"/>
              <a:ext cx="3669946" cy="4235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59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1267" name="Google Shape;1267;p59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8" name="Google Shape;1268;p59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1269" name="Google Shape;1269;p59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270" name="Google Shape;1270;p59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71" name="Google Shape;1271;p59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274" name="Google Shape;1274;p59"/>
          <p:cNvSpPr txBox="1"/>
          <p:nvPr/>
        </p:nvSpPr>
        <p:spPr>
          <a:xfrm>
            <a:off x="8434393" y="877647"/>
            <a:ext cx="9018592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ÍGY KELL ÉREZNEM MAGAM?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59"/>
          <p:cNvSpPr txBox="1"/>
          <p:nvPr/>
        </p:nvSpPr>
        <p:spPr>
          <a:xfrm>
            <a:off x="1887482" y="3800502"/>
            <a:ext cx="14283591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18161" lvl="1" indent="-259080">
              <a:lnSpc>
                <a:spcPct val="200000"/>
              </a:lnSpc>
              <a:buSzPts val="2400"/>
              <a:buFont typeface="Arial"/>
              <a:buChar char="•"/>
            </a:pP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Fizikai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aktivitás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fenntartása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–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testmozgás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javíthatja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hangulatot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lang="hu-HU" sz="2400" b="1">
              <a:latin typeface="Noto Sans"/>
              <a:ea typeface="Noto Sans"/>
              <a:cs typeface="Noto Sans"/>
              <a:sym typeface="Noto Sans"/>
            </a:endParaRPr>
          </a:p>
          <a:p>
            <a:pPr marL="518161" lvl="1" indent="-259080">
              <a:lnSpc>
                <a:spcPct val="200000"/>
              </a:lnSpc>
              <a:buSzPts val="2400"/>
              <a:buFont typeface="Arial"/>
              <a:buChar char="•"/>
            </a:pP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Alvás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pihenés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előtérbe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helyezése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lang="hu-HU" sz="2400">
              <a:latin typeface="Noto Sans"/>
              <a:ea typeface="Noto Sans"/>
              <a:cs typeface="Noto Sans"/>
              <a:sym typeface="Noto Sans"/>
            </a:endParaRPr>
          </a:p>
          <a:p>
            <a:pPr marL="518161" lvl="1" indent="-259080">
              <a:lnSpc>
                <a:spcPct val="200000"/>
              </a:lnSpc>
              <a:buSzPts val="2400"/>
              <a:buFont typeface="Arial"/>
              <a:buChar char="•"/>
            </a:pP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Vaskészletben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egészséges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zsírokban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gazdag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kiegyensúlyozott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étrend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követése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lang="hu-HU" sz="2400">
              <a:latin typeface="Noto Sans"/>
              <a:ea typeface="Noto Sans"/>
              <a:cs typeface="Noto Sans"/>
              <a:sym typeface="Noto Sans"/>
            </a:endParaRPr>
          </a:p>
          <a:p>
            <a:pPr marL="518161" lvl="1" indent="-259080">
              <a:lnSpc>
                <a:spcPct val="200000"/>
              </a:lnSpc>
              <a:buSzPts val="2400"/>
              <a:buFont typeface="Arial"/>
              <a:buChar char="•"/>
            </a:pP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ciklus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figyelemmel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kísérése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minták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megfigyelése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érdekében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lang="hu-HU" sz="2400">
              <a:latin typeface="Noto Sans"/>
              <a:ea typeface="Noto Sans"/>
              <a:cs typeface="Noto Sans"/>
              <a:sym typeface="Noto Sans"/>
            </a:endParaRPr>
          </a:p>
          <a:p>
            <a:pPr marL="259081" lvl="1">
              <a:lnSpc>
                <a:spcPct val="200000"/>
              </a:lnSpc>
              <a:buSzPts val="2400"/>
            </a:pPr>
            <a:endParaRPr sz="240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lvl="0" algn="ctr">
              <a:lnSpc>
                <a:spcPct val="200000"/>
              </a:lnSpc>
              <a:buSzPts val="2400"/>
            </a:pP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Ha a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ciklus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jelentősen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befolyásolja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mentális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egészséget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fontos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cselekedni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: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segítség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áll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rendelkezésre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!</a:t>
            </a:r>
            <a:endParaRPr lang="en-US"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59"/>
          <p:cNvSpPr txBox="1"/>
          <p:nvPr/>
        </p:nvSpPr>
        <p:spPr>
          <a:xfrm>
            <a:off x="0" y="2658543"/>
            <a:ext cx="18288000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200000"/>
              </a:lnSpc>
              <a:buSzPts val="2600"/>
            </a:pPr>
            <a:r>
              <a:rPr lang="en-US" sz="2600" b="1" err="1">
                <a:solidFill>
                  <a:srgbClr val="5B3C87"/>
                </a:solidFill>
              </a:rPr>
              <a:t>Hogyan</a:t>
            </a:r>
            <a:r>
              <a:rPr lang="en-US" sz="2600" b="1">
                <a:solidFill>
                  <a:srgbClr val="5B3C87"/>
                </a:solidFill>
              </a:rPr>
              <a:t> </a:t>
            </a:r>
            <a:r>
              <a:rPr lang="en-US" sz="2600" b="1" err="1">
                <a:solidFill>
                  <a:srgbClr val="5B3C87"/>
                </a:solidFill>
              </a:rPr>
              <a:t>kezeljük</a:t>
            </a:r>
            <a:r>
              <a:rPr lang="en-US" sz="2600" b="1">
                <a:solidFill>
                  <a:srgbClr val="5B3C87"/>
                </a:solidFill>
              </a:rPr>
              <a:t> a </a:t>
            </a:r>
            <a:r>
              <a:rPr lang="en-US" sz="2600" b="1" err="1">
                <a:solidFill>
                  <a:srgbClr val="5B3C87"/>
                </a:solidFill>
              </a:rPr>
              <a:t>menstruációval</a:t>
            </a:r>
            <a:r>
              <a:rPr lang="en-US" sz="2600" b="1">
                <a:solidFill>
                  <a:srgbClr val="5B3C87"/>
                </a:solidFill>
              </a:rPr>
              <a:t> </a:t>
            </a:r>
            <a:r>
              <a:rPr lang="en-US" sz="2600" b="1" err="1">
                <a:solidFill>
                  <a:srgbClr val="5B3C87"/>
                </a:solidFill>
              </a:rPr>
              <a:t>kapcsolatos</a:t>
            </a:r>
            <a:r>
              <a:rPr lang="en-US" sz="2600" b="1">
                <a:solidFill>
                  <a:srgbClr val="5B3C87"/>
                </a:solidFill>
              </a:rPr>
              <a:t> </a:t>
            </a:r>
            <a:r>
              <a:rPr lang="en-US" sz="2600" b="1" err="1">
                <a:solidFill>
                  <a:srgbClr val="5B3C87"/>
                </a:solidFill>
              </a:rPr>
              <a:t>hangulatváltozásokat</a:t>
            </a:r>
            <a:r>
              <a:rPr lang="en-US" sz="2600" b="1">
                <a:solidFill>
                  <a:srgbClr val="5B3C87"/>
                </a:solidFill>
              </a:rPr>
              <a:t>? </a:t>
            </a:r>
            <a:r>
              <a:rPr lang="en-US" sz="2600" b="1" i="0" u="none" strike="noStrike" cap="none">
                <a:solidFill>
                  <a:srgbClr val="5B3C87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59"/>
          <p:cNvSpPr/>
          <p:nvPr/>
        </p:nvSpPr>
        <p:spPr>
          <a:xfrm>
            <a:off x="16018409" y="6560558"/>
            <a:ext cx="824622" cy="824622"/>
          </a:xfrm>
          <a:custGeom>
            <a:avLst/>
            <a:gdLst/>
            <a:ahLst/>
            <a:cxnLst/>
            <a:rect l="l" t="t" r="r" b="b"/>
            <a:pathLst>
              <a:path w="824622" h="824622" extrusionOk="0">
                <a:moveTo>
                  <a:pt x="0" y="0"/>
                </a:moveTo>
                <a:lnTo>
                  <a:pt x="824622" y="0"/>
                </a:lnTo>
                <a:lnTo>
                  <a:pt x="824622" y="824622"/>
                </a:lnTo>
                <a:lnTo>
                  <a:pt x="0" y="8246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grpSp>
        <p:nvGrpSpPr>
          <p:cNvPr id="2" name="Google Shape;1222;p58">
            <a:extLst>
              <a:ext uri="{FF2B5EF4-FFF2-40B4-BE49-F238E27FC236}">
                <a16:creationId xmlns:a16="http://schemas.microsoft.com/office/drawing/2014/main" id="{B2E6A89E-1858-68F2-BE96-DBE7632D8AA8}"/>
              </a:ext>
            </a:extLst>
          </p:cNvPr>
          <p:cNvGrpSpPr/>
          <p:nvPr/>
        </p:nvGrpSpPr>
        <p:grpSpPr>
          <a:xfrm>
            <a:off x="-855785" y="1256119"/>
            <a:ext cx="19999569" cy="1288535"/>
            <a:chOff x="0" y="-199976"/>
            <a:chExt cx="4664997" cy="180166"/>
          </a:xfrm>
        </p:grpSpPr>
        <p:sp>
          <p:nvSpPr>
            <p:cNvPr id="3" name="Google Shape;1223;p58">
              <a:extLst>
                <a:ext uri="{FF2B5EF4-FFF2-40B4-BE49-F238E27FC236}">
                  <a16:creationId xmlns:a16="http://schemas.microsoft.com/office/drawing/2014/main" id="{B5C0452E-808D-2C75-94C3-00297F0CC784}"/>
                </a:ext>
              </a:extLst>
            </p:cNvPr>
            <p:cNvSpPr/>
            <p:nvPr/>
          </p:nvSpPr>
          <p:spPr>
            <a:xfrm>
              <a:off x="0" y="-199976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DBADB7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4" name="Google Shape;1224;p58">
              <a:extLst>
                <a:ext uri="{FF2B5EF4-FFF2-40B4-BE49-F238E27FC236}">
                  <a16:creationId xmlns:a16="http://schemas.microsoft.com/office/drawing/2014/main" id="{A1868B2F-25BD-ADA9-43F1-2F920F3DEFEA}"/>
                </a:ext>
              </a:extLst>
            </p:cNvPr>
            <p:cNvSpPr txBox="1"/>
            <p:nvPr/>
          </p:nvSpPr>
          <p:spPr>
            <a:xfrm>
              <a:off x="0" y="-197226"/>
              <a:ext cx="4664997" cy="177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 algn="ctr">
                <a:lnSpc>
                  <a:spcPct val="120000"/>
                </a:lnSpc>
                <a:buSzPts val="3200"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5.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Menstruáció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és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mentális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egészség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: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Hogyan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befolyásolhatja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a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ciklus</a:t>
              </a:r>
              <a:endParaRPr lang="hu-HU" sz="3200" b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lvl="0" algn="ctr">
                <a:lnSpc>
                  <a:spcPct val="120000"/>
                </a:lnSpc>
                <a:buSzPts val="3200"/>
              </a:pP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a</a:t>
              </a:r>
              <a:r>
                <a:rPr lang="hu-HU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hangulatot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2" name="Google Shape;1272;p59"/>
          <p:cNvSpPr/>
          <p:nvPr/>
        </p:nvSpPr>
        <p:spPr>
          <a:xfrm>
            <a:off x="997425" y="764225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273" name="Google Shape;1273;p59"/>
          <p:cNvSpPr txBox="1"/>
          <p:nvPr/>
        </p:nvSpPr>
        <p:spPr>
          <a:xfrm>
            <a:off x="1246513" y="1176519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2" name="Google Shape;1282;g371bae05de9_0_21"/>
          <p:cNvGrpSpPr/>
          <p:nvPr/>
        </p:nvGrpSpPr>
        <p:grpSpPr>
          <a:xfrm>
            <a:off x="-410828" y="1315924"/>
            <a:ext cx="19109706" cy="709087"/>
            <a:chOff x="0" y="0"/>
            <a:chExt cx="4665000" cy="173100"/>
          </a:xfrm>
        </p:grpSpPr>
        <p:sp>
          <p:nvSpPr>
            <p:cNvPr id="1283" name="Google Shape;1283;g371bae05de9_0_21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BBD7DB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284" name="Google Shape;1284;g371bae05de9_0_21"/>
            <p:cNvSpPr txBox="1"/>
            <p:nvPr/>
          </p:nvSpPr>
          <p:spPr>
            <a:xfrm>
              <a:off x="0" y="0"/>
              <a:ext cx="4665000" cy="17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hu-HU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			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Csoportos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tevékenység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– Vörös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zászló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játék</a:t>
              </a:r>
              <a:r>
                <a:rPr lang="hu-HU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		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5" name="Google Shape;1285;g371bae05de9_0_21"/>
          <p:cNvGrpSpPr/>
          <p:nvPr/>
        </p:nvGrpSpPr>
        <p:grpSpPr>
          <a:xfrm>
            <a:off x="459184" y="473737"/>
            <a:ext cx="17828815" cy="9711512"/>
            <a:chOff x="0" y="0"/>
            <a:chExt cx="23771753" cy="12948683"/>
          </a:xfrm>
        </p:grpSpPr>
        <p:sp>
          <p:nvSpPr>
            <p:cNvPr id="1286" name="Google Shape;1286;g371bae05de9_0_21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87" name="Google Shape;1287;g371bae05de9_0_21"/>
            <p:cNvGrpSpPr/>
            <p:nvPr/>
          </p:nvGrpSpPr>
          <p:grpSpPr>
            <a:xfrm>
              <a:off x="22400155" y="10229877"/>
              <a:ext cx="1371598" cy="2718805"/>
              <a:chOff x="0" y="-200025"/>
              <a:chExt cx="270933" cy="537048"/>
            </a:xfrm>
          </p:grpSpPr>
          <p:sp>
            <p:nvSpPr>
              <p:cNvPr id="1288" name="Google Shape;1288;g371bae05de9_0_21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289" name="Google Shape;1289;g371bae05de9_0_21"/>
              <p:cNvSpPr txBox="1"/>
              <p:nvPr/>
            </p:nvSpPr>
            <p:spPr>
              <a:xfrm>
                <a:off x="0" y="-200025"/>
                <a:ext cx="270900" cy="53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90" name="Google Shape;1290;g371bae05de9_0_21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291" name="Google Shape;1291;g371bae05de9_0_21"/>
          <p:cNvSpPr/>
          <p:nvPr/>
        </p:nvSpPr>
        <p:spPr>
          <a:xfrm>
            <a:off x="3218305" y="1895371"/>
            <a:ext cx="3597605" cy="3219671"/>
          </a:xfrm>
          <a:custGeom>
            <a:avLst/>
            <a:gdLst/>
            <a:ahLst/>
            <a:cxnLst/>
            <a:rect l="l" t="t" r="r" b="b"/>
            <a:pathLst>
              <a:path w="3597605" h="3219671" extrusionOk="0">
                <a:moveTo>
                  <a:pt x="0" y="0"/>
                </a:moveTo>
                <a:lnTo>
                  <a:pt x="3597605" y="0"/>
                </a:lnTo>
                <a:lnTo>
                  <a:pt x="3597605" y="3219671"/>
                </a:lnTo>
                <a:lnTo>
                  <a:pt x="0" y="32196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8629" r="-25399" b="-33868"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292" name="Google Shape;1292;g371bae05de9_0_21"/>
          <p:cNvSpPr/>
          <p:nvPr/>
        </p:nvSpPr>
        <p:spPr>
          <a:xfrm rot="3490605">
            <a:off x="5346403" y="1966919"/>
            <a:ext cx="7592919" cy="7330619"/>
          </a:xfrm>
          <a:custGeom>
            <a:avLst/>
            <a:gdLst/>
            <a:ahLst/>
            <a:cxnLst/>
            <a:rect l="l" t="t" r="r" b="b"/>
            <a:pathLst>
              <a:path w="7590050" h="7327849" extrusionOk="0">
                <a:moveTo>
                  <a:pt x="0" y="0"/>
                </a:moveTo>
                <a:lnTo>
                  <a:pt x="7590050" y="0"/>
                </a:lnTo>
                <a:lnTo>
                  <a:pt x="7590050" y="7327849"/>
                </a:lnTo>
                <a:lnTo>
                  <a:pt x="0" y="73278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293" name="Google Shape;1293;g371bae05de9_0_21"/>
          <p:cNvSpPr txBox="1"/>
          <p:nvPr/>
        </p:nvSpPr>
        <p:spPr>
          <a:xfrm>
            <a:off x="5666276" y="4471075"/>
            <a:ext cx="6955500" cy="418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2996"/>
              </a:lnSpc>
              <a:buSzPts val="5346"/>
            </a:pPr>
            <a:r>
              <a:rPr lang="en-US" sz="5346" b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A VÖRÖS ZÁSZLÓ JÁTÉK:</a:t>
            </a:r>
            <a:endParaRPr sz="5346" b="1">
              <a:solidFill>
                <a:srgbClr val="5B3C87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lvl="0" algn="ctr">
              <a:lnSpc>
                <a:spcPct val="132996"/>
              </a:lnSpc>
              <a:buSzPts val="5346"/>
            </a:pPr>
            <a:r>
              <a:rPr lang="en-US" sz="3246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Emel</a:t>
            </a:r>
            <a:r>
              <a:rPr lang="hu-HU" sz="3246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3246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246" err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fel</a:t>
            </a:r>
            <a:r>
              <a:rPr lang="en-US" sz="3246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3246" err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zászlót</a:t>
            </a:r>
            <a:r>
              <a:rPr lang="en-US" sz="3246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, ha </a:t>
            </a:r>
            <a:r>
              <a:rPr lang="en-US" sz="3246" err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úgy</a:t>
            </a:r>
            <a:r>
              <a:rPr lang="en-US" sz="3246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246" err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gondol</a:t>
            </a:r>
            <a:r>
              <a:rPr lang="hu-HU" sz="3246" err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od</a:t>
            </a:r>
            <a:r>
              <a:rPr lang="en-US" sz="3246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3246" err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hogy</a:t>
            </a:r>
            <a:r>
              <a:rPr lang="en-US" sz="3246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246" err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ezt</a:t>
            </a:r>
            <a:r>
              <a:rPr lang="en-US" sz="3246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246" err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orvosnak</a:t>
            </a:r>
            <a:r>
              <a:rPr lang="en-US" sz="3246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246" err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kell</a:t>
            </a:r>
            <a:r>
              <a:rPr lang="en-US" sz="3246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246" err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megvizsgálnia</a:t>
            </a:r>
            <a:r>
              <a:rPr lang="en-US" sz="3246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3246">
              <a:solidFill>
                <a:srgbClr val="5B3C87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294" name="Google Shape;1294;g371bae05de9_0_21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295" name="Google Shape;1295;g371bae05de9_0_21"/>
          <p:cNvSpPr txBox="1"/>
          <p:nvPr/>
        </p:nvSpPr>
        <p:spPr>
          <a:xfrm>
            <a:off x="1275798" y="1220674"/>
            <a:ext cx="6117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g371bae05de9_0_21"/>
          <p:cNvSpPr txBox="1"/>
          <p:nvPr/>
        </p:nvSpPr>
        <p:spPr>
          <a:xfrm>
            <a:off x="8434393" y="877647"/>
            <a:ext cx="9018600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ÍGY KELL ÉREZNEM MAGAM?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1" name="Google Shape;1301;p61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1302" name="Google Shape;1302;p61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03" name="Google Shape;1303;p61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1304" name="Google Shape;1304;p61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61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06" name="Google Shape;1306;p61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7" name="Google Shape;1307;p61"/>
          <p:cNvSpPr/>
          <p:nvPr/>
        </p:nvSpPr>
        <p:spPr>
          <a:xfrm rot="-6997621">
            <a:off x="4284462" y="-513386"/>
            <a:ext cx="9719075" cy="11230024"/>
          </a:xfrm>
          <a:custGeom>
            <a:avLst/>
            <a:gdLst/>
            <a:ahLst/>
            <a:cxnLst/>
            <a:rect l="l" t="t" r="r" b="b"/>
            <a:pathLst>
              <a:path w="9719075" h="11230024" extrusionOk="0">
                <a:moveTo>
                  <a:pt x="0" y="0"/>
                </a:moveTo>
                <a:lnTo>
                  <a:pt x="9719076" y="0"/>
                </a:lnTo>
                <a:lnTo>
                  <a:pt x="9719076" y="11230024"/>
                </a:lnTo>
                <a:lnTo>
                  <a:pt x="0" y="11230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61"/>
          <p:cNvSpPr/>
          <p:nvPr/>
        </p:nvSpPr>
        <p:spPr>
          <a:xfrm rot="-7577049">
            <a:off x="4284462" y="-699380"/>
            <a:ext cx="9719075" cy="11230024"/>
          </a:xfrm>
          <a:custGeom>
            <a:avLst/>
            <a:gdLst/>
            <a:ahLst/>
            <a:cxnLst/>
            <a:rect l="l" t="t" r="r" b="b"/>
            <a:pathLst>
              <a:path w="9719075" h="11230024" extrusionOk="0">
                <a:moveTo>
                  <a:pt x="0" y="0"/>
                </a:moveTo>
                <a:lnTo>
                  <a:pt x="9719076" y="0"/>
                </a:lnTo>
                <a:lnTo>
                  <a:pt x="9719076" y="11230024"/>
                </a:lnTo>
                <a:lnTo>
                  <a:pt x="0" y="11230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61"/>
          <p:cNvSpPr txBox="1"/>
          <p:nvPr/>
        </p:nvSpPr>
        <p:spPr>
          <a:xfrm>
            <a:off x="3347025" y="3888837"/>
            <a:ext cx="12053100" cy="3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MÍTOSZOK </a:t>
            </a:r>
            <a:endParaRPr sz="6000" b="1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ct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ÉS</a:t>
            </a:r>
            <a:endParaRPr sz="6000" b="1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ct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TABUK</a:t>
            </a:r>
            <a:endParaRPr sz="6000" b="1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grpSp>
        <p:nvGrpSpPr>
          <p:cNvPr id="1310" name="Google Shape;1310;p61"/>
          <p:cNvGrpSpPr/>
          <p:nvPr/>
        </p:nvGrpSpPr>
        <p:grpSpPr>
          <a:xfrm>
            <a:off x="3802499" y="2086016"/>
            <a:ext cx="816766" cy="1273708"/>
            <a:chOff x="0" y="0"/>
            <a:chExt cx="1089021" cy="1698278"/>
          </a:xfrm>
        </p:grpSpPr>
        <p:sp>
          <p:nvSpPr>
            <p:cNvPr id="1311" name="Google Shape;1311;p61"/>
            <p:cNvSpPr/>
            <p:nvPr/>
          </p:nvSpPr>
          <p:spPr>
            <a:xfrm>
              <a:off x="0" y="0"/>
              <a:ext cx="1089021" cy="1698278"/>
            </a:xfrm>
            <a:custGeom>
              <a:avLst/>
              <a:gdLst/>
              <a:ahLst/>
              <a:cxnLst/>
              <a:rect l="l" t="t" r="r" b="b"/>
              <a:pathLst>
                <a:path w="1089021" h="1698278" extrusionOk="0">
                  <a:moveTo>
                    <a:pt x="0" y="0"/>
                  </a:moveTo>
                  <a:lnTo>
                    <a:pt x="1089021" y="0"/>
                  </a:lnTo>
                  <a:lnTo>
                    <a:pt x="1089021" y="1698278"/>
                  </a:lnTo>
                  <a:lnTo>
                    <a:pt x="0" y="16982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61"/>
            <p:cNvSpPr txBox="1"/>
            <p:nvPr/>
          </p:nvSpPr>
          <p:spPr>
            <a:xfrm>
              <a:off x="243331" y="505838"/>
              <a:ext cx="602358" cy="895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8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62"/>
                <a:buFont typeface="Arial"/>
                <a:buNone/>
              </a:pPr>
              <a:r>
                <a:rPr lang="en-US" sz="4062" b="1" i="0" u="none" strike="noStrike" cap="none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4.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3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207" name="Google Shape;207;p3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8" name="Google Shape;208;p3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209" name="Google Shape;209;p3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10" name="Google Shape;210;p3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1" name="Google Shape;211;p3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212" name="Google Shape;212;p3"/>
          <p:cNvSpPr/>
          <p:nvPr/>
        </p:nvSpPr>
        <p:spPr>
          <a:xfrm rot="-6997621">
            <a:off x="2751697" y="1464382"/>
            <a:ext cx="6586390" cy="7610325"/>
          </a:xfrm>
          <a:custGeom>
            <a:avLst/>
            <a:gdLst/>
            <a:ahLst/>
            <a:cxnLst/>
            <a:rect l="l" t="t" r="r" b="b"/>
            <a:pathLst>
              <a:path w="6586390" h="7610325" extrusionOk="0">
                <a:moveTo>
                  <a:pt x="0" y="0"/>
                </a:moveTo>
                <a:lnTo>
                  <a:pt x="6586390" y="0"/>
                </a:lnTo>
                <a:lnTo>
                  <a:pt x="6586390" y="7610324"/>
                </a:lnTo>
                <a:lnTo>
                  <a:pt x="0" y="76103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13" name="Google Shape;213;p3"/>
          <p:cNvSpPr/>
          <p:nvPr/>
        </p:nvSpPr>
        <p:spPr>
          <a:xfrm rot="-7577049">
            <a:off x="2751697" y="1338338"/>
            <a:ext cx="6586390" cy="7610325"/>
          </a:xfrm>
          <a:custGeom>
            <a:avLst/>
            <a:gdLst/>
            <a:ahLst/>
            <a:cxnLst/>
            <a:rect l="l" t="t" r="r" b="b"/>
            <a:pathLst>
              <a:path w="6586390" h="7610325" extrusionOk="0">
                <a:moveTo>
                  <a:pt x="0" y="0"/>
                </a:moveTo>
                <a:lnTo>
                  <a:pt x="6586390" y="0"/>
                </a:lnTo>
                <a:lnTo>
                  <a:pt x="6586390" y="7610324"/>
                </a:lnTo>
                <a:lnTo>
                  <a:pt x="0" y="76103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14" name="Google Shape;214;p3"/>
          <p:cNvSpPr txBox="1"/>
          <p:nvPr/>
        </p:nvSpPr>
        <p:spPr>
          <a:xfrm>
            <a:off x="3144636" y="4355652"/>
            <a:ext cx="6111689" cy="257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3015"/>
              </a:lnSpc>
              <a:buSzPts val="4201"/>
            </a:pPr>
            <a:r>
              <a:rPr lang="en-US" sz="4201" b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ELŐSZÖR IS... ISMERJÜK MEG EGYMÁST!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5" name="Google Shape;215;p3"/>
          <p:cNvGrpSpPr/>
          <p:nvPr/>
        </p:nvGrpSpPr>
        <p:grpSpPr>
          <a:xfrm>
            <a:off x="11630600" y="3450647"/>
            <a:ext cx="5267955" cy="4408443"/>
            <a:chOff x="0" y="-38100"/>
            <a:chExt cx="1261969" cy="1030762"/>
          </a:xfrm>
        </p:grpSpPr>
        <p:sp>
          <p:nvSpPr>
            <p:cNvPr id="216" name="Google Shape;216;p3"/>
            <p:cNvSpPr/>
            <p:nvPr/>
          </p:nvSpPr>
          <p:spPr>
            <a:xfrm>
              <a:off x="0" y="0"/>
              <a:ext cx="1261969" cy="992662"/>
            </a:xfrm>
            <a:custGeom>
              <a:avLst/>
              <a:gdLst/>
              <a:ahLst/>
              <a:cxnLst/>
              <a:rect l="l" t="t" r="r" b="b"/>
              <a:pathLst>
                <a:path w="1261969" h="992662" extrusionOk="0">
                  <a:moveTo>
                    <a:pt x="29952" y="0"/>
                  </a:moveTo>
                  <a:lnTo>
                    <a:pt x="1232017" y="0"/>
                  </a:lnTo>
                  <a:cubicBezTo>
                    <a:pt x="1248559" y="0"/>
                    <a:pt x="1261969" y="13410"/>
                    <a:pt x="1261969" y="29952"/>
                  </a:cubicBezTo>
                  <a:lnTo>
                    <a:pt x="1261969" y="962710"/>
                  </a:lnTo>
                  <a:cubicBezTo>
                    <a:pt x="1261969" y="979252"/>
                    <a:pt x="1248559" y="992662"/>
                    <a:pt x="1232017" y="992662"/>
                  </a:cubicBezTo>
                  <a:lnTo>
                    <a:pt x="29952" y="992662"/>
                  </a:lnTo>
                  <a:cubicBezTo>
                    <a:pt x="13410" y="992662"/>
                    <a:pt x="0" y="979252"/>
                    <a:pt x="0" y="962710"/>
                  </a:cubicBezTo>
                  <a:lnTo>
                    <a:pt x="0" y="29952"/>
                  </a:lnTo>
                  <a:cubicBezTo>
                    <a:pt x="0" y="13410"/>
                    <a:pt x="13410" y="0"/>
                    <a:pt x="29952" y="0"/>
                  </a:cubicBezTo>
                  <a:close/>
                </a:path>
              </a:pathLst>
            </a:custGeom>
            <a:solidFill>
              <a:srgbClr val="D6CEE0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 txBox="1"/>
            <p:nvPr/>
          </p:nvSpPr>
          <p:spPr>
            <a:xfrm>
              <a:off x="0" y="-38100"/>
              <a:ext cx="1261969" cy="1030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3"/>
          <p:cNvSpPr txBox="1"/>
          <p:nvPr/>
        </p:nvSpPr>
        <p:spPr>
          <a:xfrm>
            <a:off x="12061687" y="4128583"/>
            <a:ext cx="4504200" cy="3730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9749" lvl="1" indent="-269873">
              <a:lnSpc>
                <a:spcPct val="194037"/>
              </a:lnSpc>
              <a:buSzPts val="2499"/>
              <a:buFont typeface="Arial"/>
              <a:buChar char="•"/>
            </a:pP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Név</a:t>
            </a:r>
            <a:endParaRPr lang="hu-HU" sz="2499">
              <a:latin typeface="Noto Sans"/>
              <a:ea typeface="Noto Sans"/>
              <a:cs typeface="Noto Sans"/>
              <a:sym typeface="Noto Sans"/>
            </a:endParaRPr>
          </a:p>
          <a:p>
            <a:pPr marL="539749" lvl="1" indent="-269873">
              <a:lnSpc>
                <a:spcPct val="194037"/>
              </a:lnSpc>
              <a:buSzPts val="2499"/>
              <a:buFont typeface="Arial"/>
              <a:buChar char="•"/>
            </a:pP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Kor</a:t>
            </a:r>
            <a:endParaRPr lang="hu-HU" sz="2499">
              <a:latin typeface="Noto Sans"/>
              <a:ea typeface="Noto Sans"/>
              <a:cs typeface="Noto Sans"/>
              <a:sym typeface="Noto Sans"/>
            </a:endParaRPr>
          </a:p>
          <a:p>
            <a:pPr marL="539749" lvl="1" indent="-269873">
              <a:lnSpc>
                <a:spcPct val="194037"/>
              </a:lnSpc>
              <a:buSzPts val="2499"/>
              <a:buFont typeface="Arial"/>
              <a:buChar char="•"/>
            </a:pPr>
            <a:r>
              <a:rPr lang="hu-HU" sz="2499">
                <a:latin typeface="Noto Sans"/>
                <a:ea typeface="Noto Sans"/>
                <a:cs typeface="Noto Sans"/>
                <a:sym typeface="Noto Sans"/>
              </a:rPr>
              <a:t>DIXIT kártya</a:t>
            </a:r>
          </a:p>
          <a:p>
            <a:pPr marL="539749" lvl="1" indent="-269873">
              <a:lnSpc>
                <a:spcPct val="194037"/>
              </a:lnSpc>
              <a:buSzPts val="2499"/>
              <a:buFont typeface="Arial"/>
              <a:buChar char="•"/>
            </a:pP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menstruációhoz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kapcsolódó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szó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/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érzelem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3"/>
          <p:cNvGrpSpPr/>
          <p:nvPr/>
        </p:nvGrpSpPr>
        <p:grpSpPr>
          <a:xfrm>
            <a:off x="12284165" y="2663187"/>
            <a:ext cx="4059259" cy="1359656"/>
            <a:chOff x="0" y="-47625"/>
            <a:chExt cx="990935" cy="331916"/>
          </a:xfrm>
        </p:grpSpPr>
        <p:sp>
          <p:nvSpPr>
            <p:cNvPr id="220" name="Google Shape;220;p3"/>
            <p:cNvSpPr/>
            <p:nvPr/>
          </p:nvSpPr>
          <p:spPr>
            <a:xfrm>
              <a:off x="0" y="0"/>
              <a:ext cx="990935" cy="284291"/>
            </a:xfrm>
            <a:custGeom>
              <a:avLst/>
              <a:gdLst/>
              <a:ahLst/>
              <a:cxnLst/>
              <a:rect l="l" t="t" r="r" b="b"/>
              <a:pathLst>
                <a:path w="990935" h="284291" extrusionOk="0">
                  <a:moveTo>
                    <a:pt x="0" y="0"/>
                  </a:moveTo>
                  <a:lnTo>
                    <a:pt x="990935" y="0"/>
                  </a:lnTo>
                  <a:lnTo>
                    <a:pt x="990935" y="284291"/>
                  </a:lnTo>
                  <a:lnTo>
                    <a:pt x="0" y="284291"/>
                  </a:lnTo>
                  <a:close/>
                </a:path>
              </a:pathLst>
            </a:custGeom>
            <a:solidFill>
              <a:srgbClr val="5B3C87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21" name="Google Shape;221;p3"/>
            <p:cNvSpPr txBox="1"/>
            <p:nvPr/>
          </p:nvSpPr>
          <p:spPr>
            <a:xfrm>
              <a:off x="0" y="-47625"/>
              <a:ext cx="990935" cy="331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 algn="ctr">
                <a:lnSpc>
                  <a:spcPct val="140000"/>
                </a:lnSpc>
                <a:buSzPts val="2900"/>
              </a:pPr>
              <a:r>
                <a:rPr lang="en-US" sz="2900" err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Jelentkezz</a:t>
              </a:r>
              <a:r>
                <a:rPr lang="en-US" sz="29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Noto Sans Osage"/>
                </a:rPr>
                <a:t>!</a:t>
              </a:r>
              <a:endParaRPr sz="14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7" name="Google Shape;1317;p62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318" name="Google Shape;1318;p62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D6CE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62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1. </a:t>
              </a:r>
              <a:r>
                <a:rPr lang="en-US" sz="3200" b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Mítoszok és tabuk lebontása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0" name="Google Shape;1320;p62"/>
          <p:cNvSpPr/>
          <p:nvPr/>
        </p:nvSpPr>
        <p:spPr>
          <a:xfrm>
            <a:off x="459184" y="473737"/>
            <a:ext cx="17369632" cy="9477375"/>
          </a:xfrm>
          <a:custGeom>
            <a:avLst/>
            <a:gdLst/>
            <a:ahLst/>
            <a:cxnLst/>
            <a:rect l="l" t="t" r="r" b="b"/>
            <a:pathLst>
              <a:path w="23159510" h="12636500" extrusionOk="0">
                <a:moveTo>
                  <a:pt x="56243" y="0"/>
                </a:moveTo>
                <a:lnTo>
                  <a:pt x="23103267" y="0"/>
                </a:lnTo>
                <a:cubicBezTo>
                  <a:pt x="23134388" y="0"/>
                  <a:pt x="23159510" y="25527"/>
                  <a:pt x="23159510" y="57150"/>
                </a:cubicBezTo>
                <a:lnTo>
                  <a:pt x="23159510" y="12579350"/>
                </a:lnTo>
                <a:cubicBezTo>
                  <a:pt x="23159510" y="12610973"/>
                  <a:pt x="23134388" y="12636500"/>
                  <a:pt x="23103267" y="12636500"/>
                </a:cubicBezTo>
                <a:lnTo>
                  <a:pt x="56243" y="12636500"/>
                </a:lnTo>
                <a:cubicBezTo>
                  <a:pt x="25122" y="12636500"/>
                  <a:pt x="0" y="12610973"/>
                  <a:pt x="0" y="12579350"/>
                </a:cubicBezTo>
                <a:lnTo>
                  <a:pt x="0" y="57150"/>
                </a:lnTo>
                <a:cubicBezTo>
                  <a:pt x="0" y="25527"/>
                  <a:pt x="25122" y="0"/>
                  <a:pt x="56243" y="0"/>
                </a:cubicBezTo>
                <a:moveTo>
                  <a:pt x="56243" y="114300"/>
                </a:moveTo>
                <a:lnTo>
                  <a:pt x="56243" y="57150"/>
                </a:lnTo>
                <a:lnTo>
                  <a:pt x="112485" y="57150"/>
                </a:lnTo>
                <a:lnTo>
                  <a:pt x="112485" y="12579350"/>
                </a:lnTo>
                <a:lnTo>
                  <a:pt x="56243" y="12579350"/>
                </a:lnTo>
                <a:lnTo>
                  <a:pt x="56243" y="12522200"/>
                </a:lnTo>
                <a:lnTo>
                  <a:pt x="23103267" y="12522200"/>
                </a:lnTo>
                <a:lnTo>
                  <a:pt x="23103267" y="12579350"/>
                </a:lnTo>
                <a:lnTo>
                  <a:pt x="23047024" y="12579350"/>
                </a:lnTo>
                <a:lnTo>
                  <a:pt x="23047024" y="57150"/>
                </a:lnTo>
                <a:lnTo>
                  <a:pt x="23103267" y="57150"/>
                </a:lnTo>
                <a:lnTo>
                  <a:pt x="23103267" y="114300"/>
                </a:lnTo>
                <a:lnTo>
                  <a:pt x="56243" y="114300"/>
                </a:lnTo>
                <a:close/>
              </a:path>
            </a:pathLst>
          </a:custGeom>
          <a:solidFill>
            <a:srgbClr val="EE45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1" name="Google Shape;1321;p62"/>
          <p:cNvGrpSpPr/>
          <p:nvPr/>
        </p:nvGrpSpPr>
        <p:grpSpPr>
          <a:xfrm>
            <a:off x="17259300" y="8146144"/>
            <a:ext cx="1028700" cy="2039107"/>
            <a:chOff x="0" y="-200025"/>
            <a:chExt cx="270933" cy="537048"/>
          </a:xfrm>
        </p:grpSpPr>
        <p:sp>
          <p:nvSpPr>
            <p:cNvPr id="1322" name="Google Shape;1322;p62"/>
            <p:cNvSpPr/>
            <p:nvPr/>
          </p:nvSpPr>
          <p:spPr>
            <a:xfrm>
              <a:off x="0" y="0"/>
              <a:ext cx="270933" cy="337023"/>
            </a:xfrm>
            <a:custGeom>
              <a:avLst/>
              <a:gdLst/>
              <a:ahLst/>
              <a:cxnLst/>
              <a:rect l="l" t="t" r="r" b="b"/>
              <a:pathLst>
                <a:path w="270933" h="33702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337023"/>
                  </a:lnTo>
                  <a:lnTo>
                    <a:pt x="0" y="3370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62"/>
            <p:cNvSpPr txBox="1"/>
            <p:nvPr/>
          </p:nvSpPr>
          <p:spPr>
            <a:xfrm>
              <a:off x="0" y="-200025"/>
              <a:ext cx="270933" cy="537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7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4" name="Google Shape;1324;p62"/>
          <p:cNvSpPr/>
          <p:nvPr/>
        </p:nvSpPr>
        <p:spPr>
          <a:xfrm>
            <a:off x="16822643" y="8758176"/>
            <a:ext cx="1215723" cy="1202461"/>
          </a:xfrm>
          <a:custGeom>
            <a:avLst/>
            <a:gdLst/>
            <a:ahLst/>
            <a:cxnLst/>
            <a:rect l="l" t="t" r="r" b="b"/>
            <a:pathLst>
              <a:path w="1215723" h="1202461" extrusionOk="0">
                <a:moveTo>
                  <a:pt x="0" y="0"/>
                </a:moveTo>
                <a:lnTo>
                  <a:pt x="1215723" y="0"/>
                </a:lnTo>
                <a:lnTo>
                  <a:pt x="1215723" y="1202461"/>
                </a:lnTo>
                <a:lnTo>
                  <a:pt x="0" y="12024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62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62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4.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62"/>
          <p:cNvSpPr txBox="1"/>
          <p:nvPr/>
        </p:nvSpPr>
        <p:spPr>
          <a:xfrm>
            <a:off x="1518715" y="2778458"/>
            <a:ext cx="11754000" cy="7199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9749" marR="0" lvl="1" indent="-26352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Char char="•"/>
            </a:pP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Nyílt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beszélgetések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oktatás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inkluzív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hu-HU" sz="2399">
                <a:latin typeface="Noto Sans"/>
                <a:ea typeface="Noto Sans"/>
                <a:cs typeface="Noto Sans"/>
                <a:sym typeface="Noto Sans"/>
              </a:rPr>
              <a:t>beszélgetések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kialakítása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.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9749" marR="0" lvl="1" indent="-26352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Char char="•"/>
            </a:pP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csend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megtörése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érdekében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viták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normalizálása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iskolákban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munkahelyeken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közösségekben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9749" marR="0" lvl="1" indent="-26352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Char char="•"/>
            </a:pP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Tényeken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alapuló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oktatás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minden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nem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számára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mítoszok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lebontása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megértés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elősegítése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érdekében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.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9749" marR="0" lvl="1" indent="-26352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Char char="•"/>
            </a:pP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termékekhez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való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ingyenes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megfizethető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hozzáférés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egyenlőség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elősegítéséhez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9749" marR="0" lvl="1" indent="-26352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Char char="•"/>
            </a:pP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férfiak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fiúk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bevonása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beszélgetésbe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csökkenti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szégyenérzetet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téves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információkat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. </a:t>
            </a:r>
            <a:r>
              <a:rPr lang="en-US" sz="2399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.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9749" marR="0" lvl="1" indent="-26352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Char char="•"/>
            </a:pP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Kulturális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normákkal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való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szembeszállás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melyek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kizárják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megszégyenítik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nőket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lányokat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minden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menstruáló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embert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9749" marR="0" lvl="1" indent="-26352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Char char="•"/>
            </a:pP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közösségi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média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tudatosság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növelése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egyenlőség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előmozdítása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99" err="1">
                <a:latin typeface="Noto Sans"/>
                <a:ea typeface="Noto Sans"/>
                <a:cs typeface="Noto Sans"/>
                <a:sym typeface="Noto Sans"/>
              </a:rPr>
              <a:t>érdekében</a:t>
            </a:r>
            <a:r>
              <a:rPr lang="en-US" sz="2399">
                <a:latin typeface="Noto Sans"/>
                <a:ea typeface="Noto Sans"/>
                <a:cs typeface="Noto Sans"/>
                <a:sym typeface="Noto Sans"/>
              </a:rPr>
              <a:t>. </a:t>
            </a:r>
            <a:r>
              <a:rPr lang="en-US" sz="2399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62"/>
          <p:cNvSpPr txBox="1"/>
          <p:nvPr/>
        </p:nvSpPr>
        <p:spPr>
          <a:xfrm>
            <a:off x="8434393" y="896697"/>
            <a:ext cx="9018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MENSTRUÁCIÓ, EGÉSZSÉG, KÖRNYEZET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62"/>
          <p:cNvSpPr/>
          <p:nvPr/>
        </p:nvSpPr>
        <p:spPr>
          <a:xfrm rot="-760753" flipH="1">
            <a:off x="13509310" y="2819933"/>
            <a:ext cx="4048018" cy="6050027"/>
          </a:xfrm>
          <a:custGeom>
            <a:avLst/>
            <a:gdLst/>
            <a:ahLst/>
            <a:cxnLst/>
            <a:rect l="l" t="t" r="r" b="b"/>
            <a:pathLst>
              <a:path w="4048018" h="6050027" extrusionOk="0">
                <a:moveTo>
                  <a:pt x="4048018" y="0"/>
                </a:moveTo>
                <a:lnTo>
                  <a:pt x="0" y="0"/>
                </a:lnTo>
                <a:lnTo>
                  <a:pt x="0" y="6050027"/>
                </a:lnTo>
                <a:lnTo>
                  <a:pt x="4048018" y="6050027"/>
                </a:lnTo>
                <a:lnTo>
                  <a:pt x="4048018" y="0"/>
                </a:lnTo>
                <a:close/>
              </a:path>
            </a:pathLst>
          </a:custGeom>
          <a:blipFill rotWithShape="1">
            <a:blip r:embed="rId5">
              <a:alphaModFix amt="3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62"/>
          <p:cNvSpPr txBox="1"/>
          <p:nvPr/>
        </p:nvSpPr>
        <p:spPr>
          <a:xfrm>
            <a:off x="13851178" y="4306354"/>
            <a:ext cx="3126900" cy="39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Olyan társadalmat teremteni, ahol a menstruáció a mindennapok stigmák és korlátok nélküli, normális és egészséges része.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62"/>
          <p:cNvSpPr/>
          <p:nvPr/>
        </p:nvSpPr>
        <p:spPr>
          <a:xfrm>
            <a:off x="15018383" y="3289272"/>
            <a:ext cx="1029871" cy="958483"/>
          </a:xfrm>
          <a:custGeom>
            <a:avLst/>
            <a:gdLst/>
            <a:ahLst/>
            <a:cxnLst/>
            <a:rect l="l" t="t" r="r" b="b"/>
            <a:pathLst>
              <a:path w="1029871" h="958483" extrusionOk="0">
                <a:moveTo>
                  <a:pt x="0" y="0"/>
                </a:moveTo>
                <a:lnTo>
                  <a:pt x="1029871" y="0"/>
                </a:lnTo>
                <a:lnTo>
                  <a:pt x="1029871" y="958483"/>
                </a:lnTo>
                <a:lnTo>
                  <a:pt x="0" y="9584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6" name="Google Shape;1336;p63"/>
          <p:cNvCxnSpPr/>
          <p:nvPr/>
        </p:nvCxnSpPr>
        <p:spPr>
          <a:xfrm>
            <a:off x="10756224" y="473737"/>
            <a:ext cx="0" cy="9477375"/>
          </a:xfrm>
          <a:prstGeom prst="straightConnector1">
            <a:avLst/>
          </a:prstGeom>
          <a:noFill/>
          <a:ln w="19050" cap="flat" cmpd="sng">
            <a:solidFill>
              <a:srgbClr val="EE4546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337" name="Google Shape;1337;p63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338" name="Google Shape;1338;p63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7C7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63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2.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Gyakori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menstruációs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hu-HU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szituációk, esetek</a:t>
              </a:r>
              <a:endParaRPr sz="3200" b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  <p:sp>
        <p:nvSpPr>
          <p:cNvPr id="1340" name="Google Shape;1340;p63"/>
          <p:cNvSpPr/>
          <p:nvPr/>
        </p:nvSpPr>
        <p:spPr>
          <a:xfrm>
            <a:off x="459184" y="473737"/>
            <a:ext cx="17369632" cy="9477375"/>
          </a:xfrm>
          <a:custGeom>
            <a:avLst/>
            <a:gdLst/>
            <a:ahLst/>
            <a:cxnLst/>
            <a:rect l="l" t="t" r="r" b="b"/>
            <a:pathLst>
              <a:path w="23159510" h="12636500" extrusionOk="0">
                <a:moveTo>
                  <a:pt x="56243" y="0"/>
                </a:moveTo>
                <a:lnTo>
                  <a:pt x="23103267" y="0"/>
                </a:lnTo>
                <a:cubicBezTo>
                  <a:pt x="23134388" y="0"/>
                  <a:pt x="23159510" y="25527"/>
                  <a:pt x="23159510" y="57150"/>
                </a:cubicBezTo>
                <a:lnTo>
                  <a:pt x="23159510" y="12579350"/>
                </a:lnTo>
                <a:cubicBezTo>
                  <a:pt x="23159510" y="12610973"/>
                  <a:pt x="23134388" y="12636500"/>
                  <a:pt x="23103267" y="12636500"/>
                </a:cubicBezTo>
                <a:lnTo>
                  <a:pt x="56243" y="12636500"/>
                </a:lnTo>
                <a:cubicBezTo>
                  <a:pt x="25122" y="12636500"/>
                  <a:pt x="0" y="12610973"/>
                  <a:pt x="0" y="12579350"/>
                </a:cubicBezTo>
                <a:lnTo>
                  <a:pt x="0" y="57150"/>
                </a:lnTo>
                <a:cubicBezTo>
                  <a:pt x="0" y="25527"/>
                  <a:pt x="25122" y="0"/>
                  <a:pt x="56243" y="0"/>
                </a:cubicBezTo>
                <a:moveTo>
                  <a:pt x="56243" y="114300"/>
                </a:moveTo>
                <a:lnTo>
                  <a:pt x="56243" y="57150"/>
                </a:lnTo>
                <a:lnTo>
                  <a:pt x="112485" y="57150"/>
                </a:lnTo>
                <a:lnTo>
                  <a:pt x="112485" y="12579350"/>
                </a:lnTo>
                <a:lnTo>
                  <a:pt x="56243" y="12579350"/>
                </a:lnTo>
                <a:lnTo>
                  <a:pt x="56243" y="12522200"/>
                </a:lnTo>
                <a:lnTo>
                  <a:pt x="23103267" y="12522200"/>
                </a:lnTo>
                <a:lnTo>
                  <a:pt x="23103267" y="12579350"/>
                </a:lnTo>
                <a:lnTo>
                  <a:pt x="23047024" y="12579350"/>
                </a:lnTo>
                <a:lnTo>
                  <a:pt x="23047024" y="57150"/>
                </a:lnTo>
                <a:lnTo>
                  <a:pt x="23103267" y="57150"/>
                </a:lnTo>
                <a:lnTo>
                  <a:pt x="23103267" y="114300"/>
                </a:lnTo>
                <a:lnTo>
                  <a:pt x="56243" y="114300"/>
                </a:lnTo>
                <a:close/>
              </a:path>
            </a:pathLst>
          </a:custGeom>
          <a:solidFill>
            <a:srgbClr val="EE45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1" name="Google Shape;1341;p63"/>
          <p:cNvGrpSpPr/>
          <p:nvPr/>
        </p:nvGrpSpPr>
        <p:grpSpPr>
          <a:xfrm>
            <a:off x="17259300" y="8146144"/>
            <a:ext cx="1028700" cy="2039107"/>
            <a:chOff x="0" y="-200025"/>
            <a:chExt cx="270933" cy="537048"/>
          </a:xfrm>
        </p:grpSpPr>
        <p:sp>
          <p:nvSpPr>
            <p:cNvPr id="1342" name="Google Shape;1342;p63"/>
            <p:cNvSpPr/>
            <p:nvPr/>
          </p:nvSpPr>
          <p:spPr>
            <a:xfrm>
              <a:off x="0" y="0"/>
              <a:ext cx="270933" cy="337023"/>
            </a:xfrm>
            <a:custGeom>
              <a:avLst/>
              <a:gdLst/>
              <a:ahLst/>
              <a:cxnLst/>
              <a:rect l="l" t="t" r="r" b="b"/>
              <a:pathLst>
                <a:path w="270933" h="33702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337023"/>
                  </a:lnTo>
                  <a:lnTo>
                    <a:pt x="0" y="3370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63"/>
            <p:cNvSpPr txBox="1"/>
            <p:nvPr/>
          </p:nvSpPr>
          <p:spPr>
            <a:xfrm>
              <a:off x="0" y="-200025"/>
              <a:ext cx="270933" cy="537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7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4" name="Google Shape;1344;p63"/>
          <p:cNvSpPr/>
          <p:nvPr/>
        </p:nvSpPr>
        <p:spPr>
          <a:xfrm>
            <a:off x="16822643" y="8758176"/>
            <a:ext cx="1215723" cy="1202461"/>
          </a:xfrm>
          <a:custGeom>
            <a:avLst/>
            <a:gdLst/>
            <a:ahLst/>
            <a:cxnLst/>
            <a:rect l="l" t="t" r="r" b="b"/>
            <a:pathLst>
              <a:path w="1215723" h="1202461" extrusionOk="0">
                <a:moveTo>
                  <a:pt x="0" y="0"/>
                </a:moveTo>
                <a:lnTo>
                  <a:pt x="1215723" y="0"/>
                </a:lnTo>
                <a:lnTo>
                  <a:pt x="1215723" y="1202461"/>
                </a:lnTo>
                <a:lnTo>
                  <a:pt x="0" y="12024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5" name="Google Shape;1345;p63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6" name="Google Shape;1346;p63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4.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Google Shape;1347;p63"/>
          <p:cNvSpPr txBox="1"/>
          <p:nvPr/>
        </p:nvSpPr>
        <p:spPr>
          <a:xfrm>
            <a:off x="8434393" y="896697"/>
            <a:ext cx="90186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MENSTRUÁCIÓ, EGÉSZSÉG, KÖRNYEZET</a:t>
            </a:r>
            <a:endParaRPr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348" name="Google Shape;1348;p63"/>
          <p:cNvSpPr txBox="1"/>
          <p:nvPr/>
        </p:nvSpPr>
        <p:spPr>
          <a:xfrm>
            <a:off x="1028700" y="2468362"/>
            <a:ext cx="9242700" cy="812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Titkolózás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szégyen</a:t>
            </a:r>
            <a:endParaRPr sz="2600" b="1">
              <a:latin typeface="Noto Sans"/>
              <a:ea typeface="Noto Sans"/>
              <a:cs typeface="Noto Sans"/>
              <a:sym typeface="Noto Sans"/>
            </a:endParaRPr>
          </a:p>
          <a:p>
            <a:pPr marL="1036346" marR="0" lvl="2" indent="-34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Sok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embert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arra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tanítanak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hogy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rejtsék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el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menstruációjukat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ami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zavarba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ejtő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helyzeteket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hallgatást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eredményez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menstruáció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körül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61351" marR="0" lvl="1" indent="-2806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hu-HU" sz="2600" b="1">
                <a:latin typeface="Noto Sans"/>
                <a:ea typeface="Noto Sans"/>
                <a:cs typeface="Noto Sans"/>
                <a:sym typeface="Noto Sans"/>
              </a:rPr>
              <a:t>Tisztátalanság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endParaRPr/>
          </a:p>
          <a:p>
            <a:pPr marL="1371600" marR="0" lvl="2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⚬"/>
            </a:pP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Egyes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kultúrákban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menstruáló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nőket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tisztátalannak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tartják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ezért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nem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léphetnek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be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vallási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helyiségekbe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konyhákba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illetve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korlátozzák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társadalmi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interakcióikat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0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61351" marR="0" lvl="1" indent="-2806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Tevékenységek</a:t>
            </a: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err="1">
                <a:latin typeface="Noto Sans"/>
                <a:ea typeface="Noto Sans"/>
                <a:cs typeface="Noto Sans"/>
                <a:sym typeface="Noto Sans"/>
              </a:rPr>
              <a:t>korlátozása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46" marR="0" lvl="2" indent="-34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mítoszok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visszatartják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menstruáló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embereket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attól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hogy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menstruációjuk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alatt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sportoljanak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ússzanak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bizonyos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ételeket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fogyasszanak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349" name="Google Shape;1349;p63"/>
          <p:cNvSpPr txBox="1"/>
          <p:nvPr/>
        </p:nvSpPr>
        <p:spPr>
          <a:xfrm>
            <a:off x="10944172" y="2468362"/>
            <a:ext cx="6315000" cy="7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52" marR="0" lvl="1" indent="-28067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Láthatatlanság a nyilvános diskurzusban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lvl="2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⚬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A menstruáció ritkán kerül nyíltan szóba a médiában, a munkahelyeken vagy az iskolákban, ami megerősíti azt a nézetet, hogy ez egy magánügy vagy szégyellni való dolog.</a:t>
            </a:r>
            <a:endParaRPr sz="2400"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61352" marR="0" lvl="1" indent="-28067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Gyengeséggel való asszociáció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46" marR="0" lvl="2" indent="-3454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Vannak, akik úgy vélik, hogy a menstruáció érzelmileg labilissá vagy fizikailag gyengévé teszi az embereket.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4" name="Google Shape;1354;p64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355" name="Google Shape;1355;p64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FE2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64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3. 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A menstruációhoz való hozzáállás változása a történelem során</a:t>
              </a:r>
              <a:endParaRPr sz="3200" b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  <p:sp>
        <p:nvSpPr>
          <p:cNvPr id="1357" name="Google Shape;1357;p64"/>
          <p:cNvSpPr/>
          <p:nvPr/>
        </p:nvSpPr>
        <p:spPr>
          <a:xfrm>
            <a:off x="459184" y="473737"/>
            <a:ext cx="17369632" cy="9477375"/>
          </a:xfrm>
          <a:custGeom>
            <a:avLst/>
            <a:gdLst/>
            <a:ahLst/>
            <a:cxnLst/>
            <a:rect l="l" t="t" r="r" b="b"/>
            <a:pathLst>
              <a:path w="23159510" h="12636500" extrusionOk="0">
                <a:moveTo>
                  <a:pt x="56243" y="0"/>
                </a:moveTo>
                <a:lnTo>
                  <a:pt x="23103267" y="0"/>
                </a:lnTo>
                <a:cubicBezTo>
                  <a:pt x="23134388" y="0"/>
                  <a:pt x="23159510" y="25527"/>
                  <a:pt x="23159510" y="57150"/>
                </a:cubicBezTo>
                <a:lnTo>
                  <a:pt x="23159510" y="12579350"/>
                </a:lnTo>
                <a:cubicBezTo>
                  <a:pt x="23159510" y="12610973"/>
                  <a:pt x="23134388" y="12636500"/>
                  <a:pt x="23103267" y="12636500"/>
                </a:cubicBezTo>
                <a:lnTo>
                  <a:pt x="56243" y="12636500"/>
                </a:lnTo>
                <a:cubicBezTo>
                  <a:pt x="25122" y="12636500"/>
                  <a:pt x="0" y="12610973"/>
                  <a:pt x="0" y="12579350"/>
                </a:cubicBezTo>
                <a:lnTo>
                  <a:pt x="0" y="57150"/>
                </a:lnTo>
                <a:cubicBezTo>
                  <a:pt x="0" y="25527"/>
                  <a:pt x="25122" y="0"/>
                  <a:pt x="56243" y="0"/>
                </a:cubicBezTo>
                <a:moveTo>
                  <a:pt x="56243" y="114300"/>
                </a:moveTo>
                <a:lnTo>
                  <a:pt x="56243" y="57150"/>
                </a:lnTo>
                <a:lnTo>
                  <a:pt x="112485" y="57150"/>
                </a:lnTo>
                <a:lnTo>
                  <a:pt x="112485" y="12579350"/>
                </a:lnTo>
                <a:lnTo>
                  <a:pt x="56243" y="12579350"/>
                </a:lnTo>
                <a:lnTo>
                  <a:pt x="56243" y="12522200"/>
                </a:lnTo>
                <a:lnTo>
                  <a:pt x="23103267" y="12522200"/>
                </a:lnTo>
                <a:lnTo>
                  <a:pt x="23103267" y="12579350"/>
                </a:lnTo>
                <a:lnTo>
                  <a:pt x="23047024" y="12579350"/>
                </a:lnTo>
                <a:lnTo>
                  <a:pt x="23047024" y="57150"/>
                </a:lnTo>
                <a:lnTo>
                  <a:pt x="23103267" y="57150"/>
                </a:lnTo>
                <a:lnTo>
                  <a:pt x="23103267" y="114300"/>
                </a:lnTo>
                <a:lnTo>
                  <a:pt x="56243" y="114300"/>
                </a:lnTo>
                <a:close/>
              </a:path>
            </a:pathLst>
          </a:custGeom>
          <a:solidFill>
            <a:srgbClr val="EE45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8" name="Google Shape;1358;p64"/>
          <p:cNvGrpSpPr/>
          <p:nvPr/>
        </p:nvGrpSpPr>
        <p:grpSpPr>
          <a:xfrm>
            <a:off x="17259300" y="8146144"/>
            <a:ext cx="1028700" cy="2039107"/>
            <a:chOff x="0" y="-200025"/>
            <a:chExt cx="270933" cy="537048"/>
          </a:xfrm>
        </p:grpSpPr>
        <p:sp>
          <p:nvSpPr>
            <p:cNvPr id="1359" name="Google Shape;1359;p64"/>
            <p:cNvSpPr/>
            <p:nvPr/>
          </p:nvSpPr>
          <p:spPr>
            <a:xfrm>
              <a:off x="0" y="0"/>
              <a:ext cx="270933" cy="337023"/>
            </a:xfrm>
            <a:custGeom>
              <a:avLst/>
              <a:gdLst/>
              <a:ahLst/>
              <a:cxnLst/>
              <a:rect l="l" t="t" r="r" b="b"/>
              <a:pathLst>
                <a:path w="270933" h="33702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337023"/>
                  </a:lnTo>
                  <a:lnTo>
                    <a:pt x="0" y="3370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64"/>
            <p:cNvSpPr txBox="1"/>
            <p:nvPr/>
          </p:nvSpPr>
          <p:spPr>
            <a:xfrm>
              <a:off x="0" y="-200025"/>
              <a:ext cx="270933" cy="537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7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1" name="Google Shape;1361;p64"/>
          <p:cNvSpPr/>
          <p:nvPr/>
        </p:nvSpPr>
        <p:spPr>
          <a:xfrm>
            <a:off x="16822643" y="8758176"/>
            <a:ext cx="1215723" cy="1202461"/>
          </a:xfrm>
          <a:custGeom>
            <a:avLst/>
            <a:gdLst/>
            <a:ahLst/>
            <a:cxnLst/>
            <a:rect l="l" t="t" r="r" b="b"/>
            <a:pathLst>
              <a:path w="1215723" h="1202461" extrusionOk="0">
                <a:moveTo>
                  <a:pt x="0" y="0"/>
                </a:moveTo>
                <a:lnTo>
                  <a:pt x="1215723" y="0"/>
                </a:lnTo>
                <a:lnTo>
                  <a:pt x="1215723" y="1202461"/>
                </a:lnTo>
                <a:lnTo>
                  <a:pt x="0" y="12024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64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64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4.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64"/>
          <p:cNvSpPr txBox="1"/>
          <p:nvPr/>
        </p:nvSpPr>
        <p:spPr>
          <a:xfrm>
            <a:off x="8434393" y="896697"/>
            <a:ext cx="9018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MENSTRUÁCIÓ, EGÉSZSÉG, KÖRNYEZET</a:t>
            </a:r>
            <a:endParaRPr sz="2300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365" name="Google Shape;1365;p64"/>
          <p:cNvSpPr txBox="1"/>
          <p:nvPr/>
        </p:nvSpPr>
        <p:spPr>
          <a:xfrm>
            <a:off x="1378672" y="2678058"/>
            <a:ext cx="15530700" cy="6901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18160" marR="0" lvl="1" indent="-25272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1935"/>
              </a:buClr>
              <a:buSzPts val="2300"/>
              <a:buFont typeface="Arial"/>
              <a:buChar char="•"/>
            </a:pPr>
            <a:r>
              <a:rPr lang="en-US" sz="2300" b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Az </a:t>
            </a:r>
            <a:r>
              <a:rPr lang="en-US" sz="2300" b="1" err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ókorban</a:t>
            </a:r>
            <a:r>
              <a:rPr lang="en-US" sz="23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menstruációt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különbözőképpen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értelmezték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–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egyes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kultúrák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termékenység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és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erő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jeleként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tekintettek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rá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míg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mások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szigorú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szabályokat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hoztak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amelyek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elszigetelték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nőket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és a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lányokat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.</a:t>
            </a:r>
            <a:r>
              <a:rPr lang="en-US" sz="23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60" marR="0" lvl="1" indent="-25272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1935"/>
              </a:buClr>
              <a:buSzPts val="2300"/>
              <a:buFont typeface="Arial"/>
              <a:buChar char="•"/>
            </a:pPr>
            <a:r>
              <a:rPr lang="en-US" sz="2300" b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300" b="1" err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középkorban</a:t>
            </a:r>
            <a:r>
              <a:rPr lang="en-US" sz="23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menstruáció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még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inkább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tabuvá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vált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, a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tisztátalanságról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és a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betegségről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szóló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mítoszok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titkolózáshoz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és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szégyenhez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vezettek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60" marR="0" lvl="1" indent="-25272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1935"/>
              </a:buClr>
              <a:buSzPts val="2300"/>
              <a:buFont typeface="Arial"/>
              <a:buChar char="•"/>
            </a:pPr>
            <a:r>
              <a:rPr lang="en-US" sz="2300" b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A 19. </a:t>
            </a:r>
            <a:r>
              <a:rPr lang="en-US" sz="2300" b="1" err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században</a:t>
            </a:r>
            <a:r>
              <a:rPr lang="en-US" sz="2300" b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 és a 20. </a:t>
            </a:r>
            <a:r>
              <a:rPr lang="en-US" sz="2300" b="1" err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század</a:t>
            </a:r>
            <a:r>
              <a:rPr lang="en-US" sz="2300" b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b="1" err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elején</a:t>
            </a:r>
            <a:r>
              <a:rPr lang="en-US" sz="23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szinte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senki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sem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beszélt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menstruációról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–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magánügynek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sőt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kínos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témának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számított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60" marR="0" lvl="1" indent="-25272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kereskedelmi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forgalomban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kapható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termékek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megjelenése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hozzájárult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menstruáció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kezelésének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normalizálásához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ugyanakkor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megerősítette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azt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nézetet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hogy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ezt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el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kell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rejteni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.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60" marR="0" lvl="1" indent="-25272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1935"/>
              </a:buClr>
              <a:buSzPts val="2300"/>
              <a:buFont typeface="Arial"/>
              <a:buChar char="•"/>
            </a:pPr>
            <a:r>
              <a:rPr lang="en-US" sz="2300" b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A 20. </a:t>
            </a:r>
            <a:r>
              <a:rPr lang="en-US" sz="2300" b="1" err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század</a:t>
            </a:r>
            <a:r>
              <a:rPr lang="en-US" sz="2300" b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b="1" err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végén</a:t>
            </a:r>
            <a:r>
              <a:rPr lang="en-US" sz="23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feminista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mozgalmak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és a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közegészségügyi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kampányok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nyílt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beszélgetéseket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kezdeményeztek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egyenlőségről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és a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termékek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alapvető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egészségügyi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ellátásként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való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err="1">
                <a:latin typeface="Noto Sans"/>
                <a:ea typeface="Noto Sans"/>
                <a:cs typeface="Noto Sans"/>
                <a:sym typeface="Noto Sans"/>
              </a:rPr>
              <a:t>elismeréséről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60" marR="0" lvl="1" indent="-25272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A1935"/>
              </a:buClr>
              <a:buSzPts val="2300"/>
              <a:buFont typeface="Arial"/>
              <a:buChar char="•"/>
            </a:pPr>
            <a:r>
              <a:rPr lang="en-US" sz="2300" b="1" err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Jelenleg</a:t>
            </a:r>
            <a:r>
              <a:rPr lang="en-US" sz="2300" b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b="1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300" b="1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3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b="1" err="1">
                <a:latin typeface="Noto Sans"/>
                <a:ea typeface="Noto Sans"/>
                <a:cs typeface="Noto Sans"/>
                <a:sym typeface="Noto Sans"/>
              </a:rPr>
              <a:t>aktivizmus</a:t>
            </a:r>
            <a:r>
              <a:rPr lang="en-US" sz="23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b="1" err="1">
                <a:latin typeface="Noto Sans"/>
                <a:ea typeface="Noto Sans"/>
                <a:cs typeface="Noto Sans"/>
                <a:sym typeface="Noto Sans"/>
              </a:rPr>
              <a:t>erősebb</a:t>
            </a:r>
            <a:r>
              <a:rPr lang="en-US" sz="2300" b="1">
                <a:latin typeface="Noto Sans"/>
                <a:ea typeface="Noto Sans"/>
                <a:cs typeface="Noto Sans"/>
                <a:sym typeface="Noto Sans"/>
              </a:rPr>
              <a:t>, mint </a:t>
            </a:r>
            <a:r>
              <a:rPr lang="en-US" sz="2300" b="1" err="1">
                <a:latin typeface="Noto Sans"/>
                <a:ea typeface="Noto Sans"/>
                <a:cs typeface="Noto Sans"/>
                <a:sym typeface="Noto Sans"/>
              </a:rPr>
              <a:t>valaha</a:t>
            </a:r>
            <a:r>
              <a:rPr lang="en-US" sz="2300" b="1">
                <a:latin typeface="Noto Sans"/>
                <a:ea typeface="Noto Sans"/>
                <a:cs typeface="Noto Sans"/>
                <a:sym typeface="Noto Sans"/>
              </a:rPr>
              <a:t>, és </a:t>
            </a:r>
            <a:r>
              <a:rPr lang="en-US" sz="2300" b="1" err="1">
                <a:latin typeface="Noto Sans"/>
                <a:ea typeface="Noto Sans"/>
                <a:cs typeface="Noto Sans"/>
                <a:sym typeface="Noto Sans"/>
              </a:rPr>
              <a:t>egyre</a:t>
            </a:r>
            <a:r>
              <a:rPr lang="en-US" sz="23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b="1" err="1">
                <a:latin typeface="Noto Sans"/>
                <a:ea typeface="Noto Sans"/>
                <a:cs typeface="Noto Sans"/>
                <a:sym typeface="Noto Sans"/>
              </a:rPr>
              <a:t>nagyobb</a:t>
            </a:r>
            <a:r>
              <a:rPr lang="en-US" sz="2300" b="1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300" b="1" err="1">
                <a:latin typeface="Noto Sans"/>
                <a:ea typeface="Noto Sans"/>
                <a:cs typeface="Noto Sans"/>
                <a:sym typeface="Noto Sans"/>
              </a:rPr>
              <a:t>figyelem</a:t>
            </a:r>
            <a:r>
              <a:rPr lang="en-US" sz="2300" b="1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300" b="1" err="1">
                <a:latin typeface="Noto Sans"/>
                <a:ea typeface="Noto Sans"/>
                <a:cs typeface="Noto Sans"/>
                <a:sym typeface="Noto Sans"/>
              </a:rPr>
              <a:t>fenntartható</a:t>
            </a:r>
            <a:r>
              <a:rPr lang="en-US" sz="2300" b="1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300" b="1" err="1">
                <a:latin typeface="Noto Sans"/>
                <a:ea typeface="Noto Sans"/>
                <a:cs typeface="Noto Sans"/>
                <a:sym typeface="Noto Sans"/>
              </a:rPr>
              <a:t>inkluzív</a:t>
            </a:r>
            <a:r>
              <a:rPr lang="en-US" sz="2300" b="1">
                <a:latin typeface="Noto Sans"/>
                <a:ea typeface="Noto Sans"/>
                <a:cs typeface="Noto Sans"/>
                <a:sym typeface="Noto Sans"/>
              </a:rPr>
              <a:t> és </a:t>
            </a:r>
            <a:r>
              <a:rPr lang="en-US" sz="2300" b="1" err="1">
                <a:latin typeface="Noto Sans"/>
                <a:ea typeface="Noto Sans"/>
                <a:cs typeface="Noto Sans"/>
                <a:sym typeface="Noto Sans"/>
              </a:rPr>
              <a:t>megfizethető</a:t>
            </a:r>
            <a:r>
              <a:rPr lang="en-US" sz="23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b="1" err="1">
                <a:latin typeface="Noto Sans"/>
                <a:ea typeface="Noto Sans"/>
                <a:cs typeface="Noto Sans"/>
                <a:sym typeface="Noto Sans"/>
              </a:rPr>
              <a:t>termékek</a:t>
            </a:r>
            <a:r>
              <a:rPr lang="en-US" sz="23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b="1" err="1">
                <a:latin typeface="Noto Sans"/>
                <a:ea typeface="Noto Sans"/>
                <a:cs typeface="Noto Sans"/>
                <a:sym typeface="Noto Sans"/>
              </a:rPr>
              <a:t>iránt</a:t>
            </a:r>
            <a:r>
              <a:rPr lang="en-US" sz="2300" b="1">
                <a:latin typeface="Noto Sans"/>
                <a:ea typeface="Noto Sans"/>
                <a:cs typeface="Noto Sans"/>
                <a:sym typeface="Noto Sans"/>
              </a:rPr>
              <a:t>. </a:t>
            </a:r>
            <a:endParaRPr lang="en-US"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1" name="Google Shape;1411;p67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1412" name="Google Shape;1412;p67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13" name="Google Shape;1413;p67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1414" name="Google Shape;1414;p67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67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6" name="Google Shape;1416;p67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7" name="Google Shape;1417;p67"/>
          <p:cNvSpPr/>
          <p:nvPr/>
        </p:nvSpPr>
        <p:spPr>
          <a:xfrm rot="-6997621">
            <a:off x="4284462" y="-513386"/>
            <a:ext cx="9719075" cy="11230024"/>
          </a:xfrm>
          <a:custGeom>
            <a:avLst/>
            <a:gdLst/>
            <a:ahLst/>
            <a:cxnLst/>
            <a:rect l="l" t="t" r="r" b="b"/>
            <a:pathLst>
              <a:path w="9719075" h="11230024" extrusionOk="0">
                <a:moveTo>
                  <a:pt x="0" y="0"/>
                </a:moveTo>
                <a:lnTo>
                  <a:pt x="9719076" y="0"/>
                </a:lnTo>
                <a:lnTo>
                  <a:pt x="9719076" y="11230024"/>
                </a:lnTo>
                <a:lnTo>
                  <a:pt x="0" y="11230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8" name="Google Shape;1418;p67"/>
          <p:cNvSpPr/>
          <p:nvPr/>
        </p:nvSpPr>
        <p:spPr>
          <a:xfrm rot="-7577049">
            <a:off x="4284462" y="-699380"/>
            <a:ext cx="9719075" cy="11230024"/>
          </a:xfrm>
          <a:custGeom>
            <a:avLst/>
            <a:gdLst/>
            <a:ahLst/>
            <a:cxnLst/>
            <a:rect l="l" t="t" r="r" b="b"/>
            <a:pathLst>
              <a:path w="9719075" h="11230024" extrusionOk="0">
                <a:moveTo>
                  <a:pt x="0" y="0"/>
                </a:moveTo>
                <a:lnTo>
                  <a:pt x="9719076" y="0"/>
                </a:lnTo>
                <a:lnTo>
                  <a:pt x="9719076" y="11230024"/>
                </a:lnTo>
                <a:lnTo>
                  <a:pt x="0" y="11230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p67"/>
          <p:cNvSpPr txBox="1"/>
          <p:nvPr/>
        </p:nvSpPr>
        <p:spPr>
          <a:xfrm>
            <a:off x="3347025" y="3888837"/>
            <a:ext cx="12053100" cy="3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6000" b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MENSTRUÁCIÓ:</a:t>
            </a:r>
            <a:endParaRPr sz="6000" b="1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lvl="0" indent="0" algn="ct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b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KÖRNYEZET ÉS EGÉSZSÉG</a:t>
            </a:r>
            <a:endParaRPr sz="6000" b="1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l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grpSp>
        <p:nvGrpSpPr>
          <p:cNvPr id="1420" name="Google Shape;1420;p67"/>
          <p:cNvGrpSpPr/>
          <p:nvPr/>
        </p:nvGrpSpPr>
        <p:grpSpPr>
          <a:xfrm>
            <a:off x="3802499" y="2086016"/>
            <a:ext cx="816766" cy="1273708"/>
            <a:chOff x="0" y="0"/>
            <a:chExt cx="1089021" cy="1698278"/>
          </a:xfrm>
        </p:grpSpPr>
        <p:sp>
          <p:nvSpPr>
            <p:cNvPr id="1421" name="Google Shape;1421;p67"/>
            <p:cNvSpPr/>
            <p:nvPr/>
          </p:nvSpPr>
          <p:spPr>
            <a:xfrm>
              <a:off x="0" y="0"/>
              <a:ext cx="1089021" cy="1698278"/>
            </a:xfrm>
            <a:custGeom>
              <a:avLst/>
              <a:gdLst/>
              <a:ahLst/>
              <a:cxnLst/>
              <a:rect l="l" t="t" r="r" b="b"/>
              <a:pathLst>
                <a:path w="1089021" h="1698278" extrusionOk="0">
                  <a:moveTo>
                    <a:pt x="0" y="0"/>
                  </a:moveTo>
                  <a:lnTo>
                    <a:pt x="1089021" y="0"/>
                  </a:lnTo>
                  <a:lnTo>
                    <a:pt x="1089021" y="1698278"/>
                  </a:lnTo>
                  <a:lnTo>
                    <a:pt x="0" y="16982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67"/>
            <p:cNvSpPr txBox="1"/>
            <p:nvPr/>
          </p:nvSpPr>
          <p:spPr>
            <a:xfrm>
              <a:off x="243331" y="505838"/>
              <a:ext cx="602358" cy="895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8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62"/>
                <a:buFont typeface="Arial"/>
                <a:buNone/>
              </a:pPr>
              <a:r>
                <a:rPr lang="en-US" sz="4062" b="1" i="0" u="none" strike="noStrike" cap="none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5.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7" name="Google Shape;1427;p68"/>
          <p:cNvCxnSpPr/>
          <p:nvPr/>
        </p:nvCxnSpPr>
        <p:spPr>
          <a:xfrm>
            <a:off x="9144000" y="473737"/>
            <a:ext cx="0" cy="9477375"/>
          </a:xfrm>
          <a:prstGeom prst="straightConnector1">
            <a:avLst/>
          </a:prstGeom>
          <a:noFill/>
          <a:ln w="19050" cap="flat" cmpd="sng">
            <a:solidFill>
              <a:srgbClr val="EE4546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28" name="Google Shape;1428;p68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429" name="Google Shape;1429;p68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D6CE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68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1. </a:t>
              </a:r>
              <a:r>
                <a:rPr lang="en-US" sz="3200" b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Az </a:t>
              </a:r>
              <a:r>
                <a:rPr lang="en-US" sz="3200" b="1" err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egyszerhasználatos</a:t>
              </a:r>
              <a:r>
                <a:rPr lang="en-US" sz="3200" b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menstruációs</a:t>
              </a:r>
              <a:r>
                <a:rPr lang="en-US" sz="3200" b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termékek</a:t>
              </a:r>
              <a:r>
                <a:rPr lang="en-US" sz="3200" b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egészségügyi</a:t>
              </a:r>
              <a:r>
                <a:rPr lang="en-US" sz="3200" b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hatásai</a:t>
              </a:r>
              <a:endParaRPr sz="3200" b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  <p:sp>
        <p:nvSpPr>
          <p:cNvPr id="1431" name="Google Shape;1431;p68"/>
          <p:cNvSpPr/>
          <p:nvPr/>
        </p:nvSpPr>
        <p:spPr>
          <a:xfrm>
            <a:off x="459184" y="473737"/>
            <a:ext cx="17369632" cy="9477375"/>
          </a:xfrm>
          <a:custGeom>
            <a:avLst/>
            <a:gdLst/>
            <a:ahLst/>
            <a:cxnLst/>
            <a:rect l="l" t="t" r="r" b="b"/>
            <a:pathLst>
              <a:path w="23159510" h="12636500" extrusionOk="0">
                <a:moveTo>
                  <a:pt x="56243" y="0"/>
                </a:moveTo>
                <a:lnTo>
                  <a:pt x="23103267" y="0"/>
                </a:lnTo>
                <a:cubicBezTo>
                  <a:pt x="23134388" y="0"/>
                  <a:pt x="23159510" y="25527"/>
                  <a:pt x="23159510" y="57150"/>
                </a:cubicBezTo>
                <a:lnTo>
                  <a:pt x="23159510" y="12579350"/>
                </a:lnTo>
                <a:cubicBezTo>
                  <a:pt x="23159510" y="12610973"/>
                  <a:pt x="23134388" y="12636500"/>
                  <a:pt x="23103267" y="12636500"/>
                </a:cubicBezTo>
                <a:lnTo>
                  <a:pt x="56243" y="12636500"/>
                </a:lnTo>
                <a:cubicBezTo>
                  <a:pt x="25122" y="12636500"/>
                  <a:pt x="0" y="12610973"/>
                  <a:pt x="0" y="12579350"/>
                </a:cubicBezTo>
                <a:lnTo>
                  <a:pt x="0" y="57150"/>
                </a:lnTo>
                <a:cubicBezTo>
                  <a:pt x="0" y="25527"/>
                  <a:pt x="25122" y="0"/>
                  <a:pt x="56243" y="0"/>
                </a:cubicBezTo>
                <a:moveTo>
                  <a:pt x="56243" y="114300"/>
                </a:moveTo>
                <a:lnTo>
                  <a:pt x="56243" y="57150"/>
                </a:lnTo>
                <a:lnTo>
                  <a:pt x="112485" y="57150"/>
                </a:lnTo>
                <a:lnTo>
                  <a:pt x="112485" y="12579350"/>
                </a:lnTo>
                <a:lnTo>
                  <a:pt x="56243" y="12579350"/>
                </a:lnTo>
                <a:lnTo>
                  <a:pt x="56243" y="12522200"/>
                </a:lnTo>
                <a:lnTo>
                  <a:pt x="23103267" y="12522200"/>
                </a:lnTo>
                <a:lnTo>
                  <a:pt x="23103267" y="12579350"/>
                </a:lnTo>
                <a:lnTo>
                  <a:pt x="23047024" y="12579350"/>
                </a:lnTo>
                <a:lnTo>
                  <a:pt x="23047024" y="57150"/>
                </a:lnTo>
                <a:lnTo>
                  <a:pt x="23103267" y="57150"/>
                </a:lnTo>
                <a:lnTo>
                  <a:pt x="23103267" y="114300"/>
                </a:lnTo>
                <a:lnTo>
                  <a:pt x="56243" y="114300"/>
                </a:lnTo>
                <a:close/>
              </a:path>
            </a:pathLst>
          </a:custGeom>
          <a:solidFill>
            <a:srgbClr val="EE45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2" name="Google Shape;1432;p68"/>
          <p:cNvGrpSpPr/>
          <p:nvPr/>
        </p:nvGrpSpPr>
        <p:grpSpPr>
          <a:xfrm>
            <a:off x="17259300" y="8146144"/>
            <a:ext cx="1028700" cy="2039107"/>
            <a:chOff x="0" y="-200025"/>
            <a:chExt cx="270933" cy="537048"/>
          </a:xfrm>
        </p:grpSpPr>
        <p:sp>
          <p:nvSpPr>
            <p:cNvPr id="1433" name="Google Shape;1433;p68"/>
            <p:cNvSpPr/>
            <p:nvPr/>
          </p:nvSpPr>
          <p:spPr>
            <a:xfrm>
              <a:off x="0" y="0"/>
              <a:ext cx="270933" cy="337023"/>
            </a:xfrm>
            <a:custGeom>
              <a:avLst/>
              <a:gdLst/>
              <a:ahLst/>
              <a:cxnLst/>
              <a:rect l="l" t="t" r="r" b="b"/>
              <a:pathLst>
                <a:path w="270933" h="33702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337023"/>
                  </a:lnTo>
                  <a:lnTo>
                    <a:pt x="0" y="3370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68"/>
            <p:cNvSpPr txBox="1"/>
            <p:nvPr/>
          </p:nvSpPr>
          <p:spPr>
            <a:xfrm>
              <a:off x="0" y="-200025"/>
              <a:ext cx="270933" cy="537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7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5" name="Google Shape;1435;p68"/>
          <p:cNvSpPr/>
          <p:nvPr/>
        </p:nvSpPr>
        <p:spPr>
          <a:xfrm>
            <a:off x="16822643" y="8758176"/>
            <a:ext cx="1215723" cy="1202461"/>
          </a:xfrm>
          <a:custGeom>
            <a:avLst/>
            <a:gdLst/>
            <a:ahLst/>
            <a:cxnLst/>
            <a:rect l="l" t="t" r="r" b="b"/>
            <a:pathLst>
              <a:path w="1215723" h="1202461" extrusionOk="0">
                <a:moveTo>
                  <a:pt x="0" y="0"/>
                </a:moveTo>
                <a:lnTo>
                  <a:pt x="1215723" y="0"/>
                </a:lnTo>
                <a:lnTo>
                  <a:pt x="1215723" y="1202461"/>
                </a:lnTo>
                <a:lnTo>
                  <a:pt x="0" y="12024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68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68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5.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68"/>
          <p:cNvSpPr txBox="1"/>
          <p:nvPr/>
        </p:nvSpPr>
        <p:spPr>
          <a:xfrm>
            <a:off x="718459" y="2468362"/>
            <a:ext cx="8594891" cy="807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52" marR="0" lvl="1" indent="-28067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Káros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vegyi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anyagoknak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való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kitettség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46" marR="0" lvl="2" indent="-34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Hormonrendszerben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zavarokat okozhatnak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46" marR="0" lvl="2" indent="-3454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Mérgező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fémek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 jelenléte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mint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ólom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arzén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és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kadmium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(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tamponokban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kimutat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ták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) –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reproduktív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problémákhoz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és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rákhoz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vezethetnek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61351" marR="0" lvl="1" indent="-2806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PFA-k (</a:t>
            </a:r>
            <a:r>
              <a:rPr lang="hu-HU" sz="2600" b="1" dirty="0">
                <a:latin typeface="Noto Sans"/>
                <a:ea typeface="Noto Sans"/>
                <a:cs typeface="Noto Sans"/>
                <a:sym typeface="Noto Sans"/>
              </a:rPr>
              <a:t>„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örök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vegyi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anyagok</a:t>
            </a:r>
            <a:r>
              <a:rPr lang="hu-HU" sz="2600" b="1" dirty="0">
                <a:latin typeface="Noto Sans"/>
                <a:ea typeface="Noto Sans"/>
                <a:cs typeface="Noto Sans"/>
                <a:sym typeface="Noto Sans"/>
              </a:rPr>
              <a:t>”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46" marR="0" lvl="2" indent="-34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Per- és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polifluoralkil-származékokat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(PFAS)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találtak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higiéniai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betétek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48%-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ában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és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tamponok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22%-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ában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lang="hu-HU" sz="2400" dirty="0">
              <a:latin typeface="Noto Sans"/>
              <a:ea typeface="Noto Sans"/>
              <a:cs typeface="Noto Sans"/>
              <a:sym typeface="Noto Sans"/>
            </a:endParaRPr>
          </a:p>
          <a:p>
            <a:pPr marL="1036346" marR="0" lvl="2" indent="-34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hu-HU" sz="24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Ezek az 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anyagok nagyon lassan bomlanak le, felhalmazódásra hajlamosak (emberi testben is)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46" marR="0" lvl="2" indent="-34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Fontos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megjegyezni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hogy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PFAS-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eket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több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alsónemű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márkában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is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megtalálták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439" name="Google Shape;1439;p68"/>
          <p:cNvSpPr txBox="1"/>
          <p:nvPr/>
        </p:nvSpPr>
        <p:spPr>
          <a:xfrm>
            <a:off x="9144000" y="2449450"/>
            <a:ext cx="8307000" cy="6417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52" marR="0" lvl="1" indent="-28067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Illatanyagok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 és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egyéb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adalékanyagok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46" marR="0" lvl="2" indent="-3454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Számos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termék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tartalmaz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szintetikus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illatanyagokat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amelyek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közül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néhány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rákkeltő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idegrendszerre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káros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endokrin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rendszert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zavaró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anyagként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van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besorolva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46" marR="0" lvl="2" indent="-3454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Allergiás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reakciókat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okozhatnak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megzavarhatják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hüvely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pH-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egyensúlyát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növelve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ezzel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fertőzések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kockázatát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61352" marR="0" lvl="1" indent="-28067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Átláthatóság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 és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szabályozás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hiánya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46" marR="0" lvl="2" indent="-3454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gyártók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jogilag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nem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kötelesek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közzétenni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termékek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összes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összetevőjét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p68"/>
          <p:cNvSpPr txBox="1"/>
          <p:nvPr/>
        </p:nvSpPr>
        <p:spPr>
          <a:xfrm>
            <a:off x="8434393" y="896697"/>
            <a:ext cx="90186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MENSTRUÁCIÓ, EGÉSZSÉG, KÖRNYEZET</a:t>
            </a:r>
            <a:endParaRPr sz="2300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5" name="Google Shape;1445;p69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446" name="Google Shape;1446;p69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7C7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69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2. 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Környezeti hatások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448" name="Google Shape;1448;p69"/>
          <p:cNvCxnSpPr/>
          <p:nvPr/>
        </p:nvCxnSpPr>
        <p:spPr>
          <a:xfrm>
            <a:off x="9144000" y="473737"/>
            <a:ext cx="0" cy="9477375"/>
          </a:xfrm>
          <a:prstGeom prst="straightConnector1">
            <a:avLst/>
          </a:prstGeom>
          <a:noFill/>
          <a:ln w="19050" cap="flat" cmpd="sng">
            <a:solidFill>
              <a:srgbClr val="EE454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49" name="Google Shape;1449;p69"/>
          <p:cNvSpPr/>
          <p:nvPr/>
        </p:nvSpPr>
        <p:spPr>
          <a:xfrm>
            <a:off x="459184" y="473737"/>
            <a:ext cx="17369632" cy="9477375"/>
          </a:xfrm>
          <a:custGeom>
            <a:avLst/>
            <a:gdLst/>
            <a:ahLst/>
            <a:cxnLst/>
            <a:rect l="l" t="t" r="r" b="b"/>
            <a:pathLst>
              <a:path w="23159510" h="12636500" extrusionOk="0">
                <a:moveTo>
                  <a:pt x="56243" y="0"/>
                </a:moveTo>
                <a:lnTo>
                  <a:pt x="23103267" y="0"/>
                </a:lnTo>
                <a:cubicBezTo>
                  <a:pt x="23134388" y="0"/>
                  <a:pt x="23159510" y="25527"/>
                  <a:pt x="23159510" y="57150"/>
                </a:cubicBezTo>
                <a:lnTo>
                  <a:pt x="23159510" y="12579350"/>
                </a:lnTo>
                <a:cubicBezTo>
                  <a:pt x="23159510" y="12610973"/>
                  <a:pt x="23134388" y="12636500"/>
                  <a:pt x="23103267" y="12636500"/>
                </a:cubicBezTo>
                <a:lnTo>
                  <a:pt x="56243" y="12636500"/>
                </a:lnTo>
                <a:cubicBezTo>
                  <a:pt x="25122" y="12636500"/>
                  <a:pt x="0" y="12610973"/>
                  <a:pt x="0" y="12579350"/>
                </a:cubicBezTo>
                <a:lnTo>
                  <a:pt x="0" y="57150"/>
                </a:lnTo>
                <a:cubicBezTo>
                  <a:pt x="0" y="25527"/>
                  <a:pt x="25122" y="0"/>
                  <a:pt x="56243" y="0"/>
                </a:cubicBezTo>
                <a:moveTo>
                  <a:pt x="56243" y="114300"/>
                </a:moveTo>
                <a:lnTo>
                  <a:pt x="56243" y="57150"/>
                </a:lnTo>
                <a:lnTo>
                  <a:pt x="112485" y="57150"/>
                </a:lnTo>
                <a:lnTo>
                  <a:pt x="112485" y="12579350"/>
                </a:lnTo>
                <a:lnTo>
                  <a:pt x="56243" y="12579350"/>
                </a:lnTo>
                <a:lnTo>
                  <a:pt x="56243" y="12522200"/>
                </a:lnTo>
                <a:lnTo>
                  <a:pt x="23103267" y="12522200"/>
                </a:lnTo>
                <a:lnTo>
                  <a:pt x="23103267" y="12579350"/>
                </a:lnTo>
                <a:lnTo>
                  <a:pt x="23047024" y="12579350"/>
                </a:lnTo>
                <a:lnTo>
                  <a:pt x="23047024" y="57150"/>
                </a:lnTo>
                <a:lnTo>
                  <a:pt x="23103267" y="57150"/>
                </a:lnTo>
                <a:lnTo>
                  <a:pt x="23103267" y="114300"/>
                </a:lnTo>
                <a:lnTo>
                  <a:pt x="56243" y="114300"/>
                </a:lnTo>
                <a:close/>
              </a:path>
            </a:pathLst>
          </a:custGeom>
          <a:solidFill>
            <a:srgbClr val="EE45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0" name="Google Shape;1450;p69"/>
          <p:cNvGrpSpPr/>
          <p:nvPr/>
        </p:nvGrpSpPr>
        <p:grpSpPr>
          <a:xfrm>
            <a:off x="17259300" y="8146144"/>
            <a:ext cx="1028700" cy="2039107"/>
            <a:chOff x="0" y="-200025"/>
            <a:chExt cx="270933" cy="537048"/>
          </a:xfrm>
        </p:grpSpPr>
        <p:sp>
          <p:nvSpPr>
            <p:cNvPr id="1451" name="Google Shape;1451;p69"/>
            <p:cNvSpPr/>
            <p:nvPr/>
          </p:nvSpPr>
          <p:spPr>
            <a:xfrm>
              <a:off x="0" y="0"/>
              <a:ext cx="270933" cy="337023"/>
            </a:xfrm>
            <a:custGeom>
              <a:avLst/>
              <a:gdLst/>
              <a:ahLst/>
              <a:cxnLst/>
              <a:rect l="l" t="t" r="r" b="b"/>
              <a:pathLst>
                <a:path w="270933" h="33702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337023"/>
                  </a:lnTo>
                  <a:lnTo>
                    <a:pt x="0" y="3370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69"/>
            <p:cNvSpPr txBox="1"/>
            <p:nvPr/>
          </p:nvSpPr>
          <p:spPr>
            <a:xfrm>
              <a:off x="0" y="-200025"/>
              <a:ext cx="270933" cy="537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7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3" name="Google Shape;1453;p69"/>
          <p:cNvSpPr/>
          <p:nvPr/>
        </p:nvSpPr>
        <p:spPr>
          <a:xfrm>
            <a:off x="16822643" y="8758176"/>
            <a:ext cx="1215723" cy="1202461"/>
          </a:xfrm>
          <a:custGeom>
            <a:avLst/>
            <a:gdLst/>
            <a:ahLst/>
            <a:cxnLst/>
            <a:rect l="l" t="t" r="r" b="b"/>
            <a:pathLst>
              <a:path w="1215723" h="1202461" extrusionOk="0">
                <a:moveTo>
                  <a:pt x="0" y="0"/>
                </a:moveTo>
                <a:lnTo>
                  <a:pt x="1215723" y="0"/>
                </a:lnTo>
                <a:lnTo>
                  <a:pt x="1215723" y="1202461"/>
                </a:lnTo>
                <a:lnTo>
                  <a:pt x="0" y="12024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69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5" name="Google Shape;1455;p69"/>
          <p:cNvSpPr txBox="1"/>
          <p:nvPr/>
        </p:nvSpPr>
        <p:spPr>
          <a:xfrm>
            <a:off x="685801" y="2468362"/>
            <a:ext cx="8079299" cy="78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52" marR="0" lvl="1" indent="-28067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Műanyag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hulladékok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 és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tengeri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szennyezés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46" marR="0" lvl="2" indent="-3454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Az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eldobható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termékek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műanyaghulladék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egyik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fő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forrásai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46" marR="0" lvl="2" indent="-3454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Ezek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termékek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európai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strandokon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leggyakrabban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előforduló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tíz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hulladéktípus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közé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tartoznak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46" marR="0" lvl="2" indent="-3454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Mikroműanyagok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 problémája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61352" marR="0" lvl="1" indent="-28067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Szén-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dioxid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-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lábnyom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 és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éghajlati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hatás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46" marR="0" lvl="2" indent="-3454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Az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egyszer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használatos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termékek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gyártása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évente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körülbelül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245 000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tonna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CO₂-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kibocsátást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okoz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ami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súlyosbítja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éghajlatváltozást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456" name="Google Shape;1456;p69"/>
          <p:cNvSpPr txBox="1"/>
          <p:nvPr/>
        </p:nvSpPr>
        <p:spPr>
          <a:xfrm>
            <a:off x="9144000" y="2024962"/>
            <a:ext cx="8115300" cy="752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52" marR="0" lvl="1" indent="-28067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Hulladéktermelés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46" marR="0" lvl="2" indent="-3454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2017-ben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EU-ban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körülbelül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50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milliárd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darab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eldobható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termék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került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felhasználásra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ami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590 000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tonna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hulladékot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eredményezett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61352" marR="0" lvl="1" indent="-28067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Nők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 és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menstruáló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személyek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46" marR="0" lvl="2" indent="-3454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Életük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során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átlagosan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11 000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darab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eldobható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terméket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használnak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fel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54519" marR="0" lvl="3" indent="-38862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￭"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38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éves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átlagos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ciklus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54519" marR="0" lvl="3" indent="-38862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￭"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22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termék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használata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ciklusonként</a:t>
            </a:r>
            <a:endParaRPr sz="24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554519" marR="0" lvl="3" indent="-38862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￭"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13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ciklus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évente</a:t>
            </a:r>
            <a:endParaRPr sz="24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1554519" marR="0" lvl="3" indent="-38862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"/>
              <a:buChar char="￭"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125 kg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hulladék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élettartam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alatt</a:t>
            </a:r>
            <a:endParaRPr sz="24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457" name="Google Shape;1457;p69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5.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8" name="Google Shape;1458;p69"/>
          <p:cNvSpPr txBox="1"/>
          <p:nvPr/>
        </p:nvSpPr>
        <p:spPr>
          <a:xfrm>
            <a:off x="8434393" y="896697"/>
            <a:ext cx="90186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MENSTRUÁCIÓ, EGÉSZSÉG, KÖRNYEZET</a:t>
            </a:r>
            <a:endParaRPr sz="2300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3" name="Google Shape;1463;p70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464" name="Google Shape;1464;p70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FE2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70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3. </a:t>
              </a:r>
              <a:r>
                <a:rPr lang="hu-HU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Menstruációs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termékek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alternatívái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6" name="Google Shape;1466;p70"/>
          <p:cNvSpPr/>
          <p:nvPr/>
        </p:nvSpPr>
        <p:spPr>
          <a:xfrm>
            <a:off x="459184" y="473737"/>
            <a:ext cx="17369632" cy="9477375"/>
          </a:xfrm>
          <a:custGeom>
            <a:avLst/>
            <a:gdLst/>
            <a:ahLst/>
            <a:cxnLst/>
            <a:rect l="l" t="t" r="r" b="b"/>
            <a:pathLst>
              <a:path w="23159510" h="12636500" extrusionOk="0">
                <a:moveTo>
                  <a:pt x="56243" y="0"/>
                </a:moveTo>
                <a:lnTo>
                  <a:pt x="23103267" y="0"/>
                </a:lnTo>
                <a:cubicBezTo>
                  <a:pt x="23134388" y="0"/>
                  <a:pt x="23159510" y="25527"/>
                  <a:pt x="23159510" y="57150"/>
                </a:cubicBezTo>
                <a:lnTo>
                  <a:pt x="23159510" y="12579350"/>
                </a:lnTo>
                <a:cubicBezTo>
                  <a:pt x="23159510" y="12610973"/>
                  <a:pt x="23134388" y="12636500"/>
                  <a:pt x="23103267" y="12636500"/>
                </a:cubicBezTo>
                <a:lnTo>
                  <a:pt x="56243" y="12636500"/>
                </a:lnTo>
                <a:cubicBezTo>
                  <a:pt x="25122" y="12636500"/>
                  <a:pt x="0" y="12610973"/>
                  <a:pt x="0" y="12579350"/>
                </a:cubicBezTo>
                <a:lnTo>
                  <a:pt x="0" y="57150"/>
                </a:lnTo>
                <a:cubicBezTo>
                  <a:pt x="0" y="25527"/>
                  <a:pt x="25122" y="0"/>
                  <a:pt x="56243" y="0"/>
                </a:cubicBezTo>
                <a:moveTo>
                  <a:pt x="56243" y="114300"/>
                </a:moveTo>
                <a:lnTo>
                  <a:pt x="56243" y="57150"/>
                </a:lnTo>
                <a:lnTo>
                  <a:pt x="112485" y="57150"/>
                </a:lnTo>
                <a:lnTo>
                  <a:pt x="112485" y="12579350"/>
                </a:lnTo>
                <a:lnTo>
                  <a:pt x="56243" y="12579350"/>
                </a:lnTo>
                <a:lnTo>
                  <a:pt x="56243" y="12522200"/>
                </a:lnTo>
                <a:lnTo>
                  <a:pt x="23103267" y="12522200"/>
                </a:lnTo>
                <a:lnTo>
                  <a:pt x="23103267" y="12579350"/>
                </a:lnTo>
                <a:lnTo>
                  <a:pt x="23047024" y="12579350"/>
                </a:lnTo>
                <a:lnTo>
                  <a:pt x="23047024" y="57150"/>
                </a:lnTo>
                <a:lnTo>
                  <a:pt x="23103267" y="57150"/>
                </a:lnTo>
                <a:lnTo>
                  <a:pt x="23103267" y="114300"/>
                </a:lnTo>
                <a:lnTo>
                  <a:pt x="56243" y="114300"/>
                </a:lnTo>
                <a:close/>
              </a:path>
            </a:pathLst>
          </a:custGeom>
          <a:solidFill>
            <a:srgbClr val="EE45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7" name="Google Shape;1467;p70"/>
          <p:cNvGrpSpPr/>
          <p:nvPr/>
        </p:nvGrpSpPr>
        <p:grpSpPr>
          <a:xfrm>
            <a:off x="17259300" y="8146144"/>
            <a:ext cx="1028700" cy="2039107"/>
            <a:chOff x="0" y="-200025"/>
            <a:chExt cx="270933" cy="537048"/>
          </a:xfrm>
        </p:grpSpPr>
        <p:sp>
          <p:nvSpPr>
            <p:cNvPr id="1468" name="Google Shape;1468;p70"/>
            <p:cNvSpPr/>
            <p:nvPr/>
          </p:nvSpPr>
          <p:spPr>
            <a:xfrm>
              <a:off x="0" y="0"/>
              <a:ext cx="270933" cy="337023"/>
            </a:xfrm>
            <a:custGeom>
              <a:avLst/>
              <a:gdLst/>
              <a:ahLst/>
              <a:cxnLst/>
              <a:rect l="l" t="t" r="r" b="b"/>
              <a:pathLst>
                <a:path w="270933" h="33702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337023"/>
                  </a:lnTo>
                  <a:lnTo>
                    <a:pt x="0" y="3370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70"/>
            <p:cNvSpPr txBox="1"/>
            <p:nvPr/>
          </p:nvSpPr>
          <p:spPr>
            <a:xfrm>
              <a:off x="0" y="-200025"/>
              <a:ext cx="270933" cy="537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7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0" name="Google Shape;1470;p70"/>
          <p:cNvSpPr/>
          <p:nvPr/>
        </p:nvSpPr>
        <p:spPr>
          <a:xfrm>
            <a:off x="16822643" y="8758176"/>
            <a:ext cx="1215723" cy="1202461"/>
          </a:xfrm>
          <a:custGeom>
            <a:avLst/>
            <a:gdLst/>
            <a:ahLst/>
            <a:cxnLst/>
            <a:rect l="l" t="t" r="r" b="b"/>
            <a:pathLst>
              <a:path w="1215723" h="1202461" extrusionOk="0">
                <a:moveTo>
                  <a:pt x="0" y="0"/>
                </a:moveTo>
                <a:lnTo>
                  <a:pt x="1215723" y="0"/>
                </a:lnTo>
                <a:lnTo>
                  <a:pt x="1215723" y="1202461"/>
                </a:lnTo>
                <a:lnTo>
                  <a:pt x="0" y="12024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p70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70"/>
          <p:cNvSpPr txBox="1"/>
          <p:nvPr/>
        </p:nvSpPr>
        <p:spPr>
          <a:xfrm>
            <a:off x="1931751" y="2693413"/>
            <a:ext cx="7736400" cy="3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Újrahasználható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termékek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hu-HU" sz="2400" dirty="0" err="1">
                <a:latin typeface="Noto Sans"/>
                <a:ea typeface="Noto Sans"/>
                <a:cs typeface="Noto Sans"/>
                <a:sym typeface="Noto Sans"/>
              </a:rPr>
              <a:t>kelyhek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korongok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 (diszkek)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újrahasználható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betétek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és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bugyik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jelentősen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csökkentik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hulladéktermelést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473" name="Google Shape;1473;p70"/>
          <p:cNvSpPr txBox="1"/>
          <p:nvPr/>
        </p:nvSpPr>
        <p:spPr>
          <a:xfrm>
            <a:off x="8434393" y="896697"/>
            <a:ext cx="9018600" cy="17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MENSTRUÁCIÓ, EGÉSZSÉG, KÖRNYEZET</a:t>
            </a:r>
            <a:endParaRPr sz="2300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endParaRPr sz="2300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endParaRPr sz="2300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474" name="Google Shape;1474;p70"/>
          <p:cNvSpPr/>
          <p:nvPr/>
        </p:nvSpPr>
        <p:spPr>
          <a:xfrm>
            <a:off x="9668182" y="4534346"/>
            <a:ext cx="2949567" cy="2846847"/>
          </a:xfrm>
          <a:custGeom>
            <a:avLst/>
            <a:gdLst/>
            <a:ahLst/>
            <a:cxnLst/>
            <a:rect l="l" t="t" r="r" b="b"/>
            <a:pathLst>
              <a:path w="2949567" h="2846847" extrusionOk="0">
                <a:moveTo>
                  <a:pt x="0" y="0"/>
                </a:moveTo>
                <a:lnTo>
                  <a:pt x="2949567" y="0"/>
                </a:lnTo>
                <a:lnTo>
                  <a:pt x="2949567" y="2846847"/>
                </a:lnTo>
                <a:lnTo>
                  <a:pt x="0" y="28468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70"/>
          <p:cNvSpPr/>
          <p:nvPr/>
        </p:nvSpPr>
        <p:spPr>
          <a:xfrm>
            <a:off x="4387239" y="5614425"/>
            <a:ext cx="5031309" cy="3775878"/>
          </a:xfrm>
          <a:custGeom>
            <a:avLst/>
            <a:gdLst/>
            <a:ahLst/>
            <a:cxnLst/>
            <a:rect l="l" t="t" r="r" b="b"/>
            <a:pathLst>
              <a:path w="5031309" h="3775878" extrusionOk="0">
                <a:moveTo>
                  <a:pt x="0" y="0"/>
                </a:moveTo>
                <a:lnTo>
                  <a:pt x="5031309" y="0"/>
                </a:lnTo>
                <a:lnTo>
                  <a:pt x="5031309" y="3775879"/>
                </a:lnTo>
                <a:lnTo>
                  <a:pt x="0" y="37758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70"/>
          <p:cNvSpPr/>
          <p:nvPr/>
        </p:nvSpPr>
        <p:spPr>
          <a:xfrm rot="1702425">
            <a:off x="11709450" y="2932715"/>
            <a:ext cx="4630185" cy="3203262"/>
          </a:xfrm>
          <a:custGeom>
            <a:avLst/>
            <a:gdLst/>
            <a:ahLst/>
            <a:cxnLst/>
            <a:rect l="l" t="t" r="r" b="b"/>
            <a:pathLst>
              <a:path w="4630185" h="3203262" extrusionOk="0">
                <a:moveTo>
                  <a:pt x="0" y="0"/>
                </a:moveTo>
                <a:lnTo>
                  <a:pt x="4630184" y="0"/>
                </a:lnTo>
                <a:lnTo>
                  <a:pt x="4630184" y="3203262"/>
                </a:lnTo>
                <a:lnTo>
                  <a:pt x="0" y="32032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36853" t="-209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p70"/>
          <p:cNvSpPr/>
          <p:nvPr/>
        </p:nvSpPr>
        <p:spPr>
          <a:xfrm rot="-1450640">
            <a:off x="12148992" y="7377392"/>
            <a:ext cx="2543909" cy="1422346"/>
          </a:xfrm>
          <a:custGeom>
            <a:avLst/>
            <a:gdLst/>
            <a:ahLst/>
            <a:cxnLst/>
            <a:rect l="l" t="t" r="r" b="b"/>
            <a:pathLst>
              <a:path w="2543909" h="1422346" extrusionOk="0">
                <a:moveTo>
                  <a:pt x="0" y="0"/>
                </a:moveTo>
                <a:lnTo>
                  <a:pt x="2543908" y="0"/>
                </a:lnTo>
                <a:lnTo>
                  <a:pt x="2543908" y="1422346"/>
                </a:lnTo>
                <a:lnTo>
                  <a:pt x="0" y="1422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p70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5.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3" name="Google Shape;1483;g366a4be3eac_0_14"/>
          <p:cNvGrpSpPr/>
          <p:nvPr/>
        </p:nvGrpSpPr>
        <p:grpSpPr>
          <a:xfrm>
            <a:off x="-410828" y="1315924"/>
            <a:ext cx="19109706" cy="709087"/>
            <a:chOff x="0" y="0"/>
            <a:chExt cx="4665000" cy="173100"/>
          </a:xfrm>
        </p:grpSpPr>
        <p:sp>
          <p:nvSpPr>
            <p:cNvPr id="1484" name="Google Shape;1484;g366a4be3eac_0_14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FE2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g366a4be3eac_0_14"/>
            <p:cNvSpPr txBox="1"/>
            <p:nvPr/>
          </p:nvSpPr>
          <p:spPr>
            <a:xfrm>
              <a:off x="0" y="0"/>
              <a:ext cx="4665000" cy="17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3. </a:t>
              </a:r>
              <a:r>
                <a:rPr lang="hu-HU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Menstruációs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termékek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alternatívái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g366a4be3eac_0_14"/>
          <p:cNvSpPr/>
          <p:nvPr/>
        </p:nvSpPr>
        <p:spPr>
          <a:xfrm>
            <a:off x="459184" y="473737"/>
            <a:ext cx="17369632" cy="9477375"/>
          </a:xfrm>
          <a:custGeom>
            <a:avLst/>
            <a:gdLst/>
            <a:ahLst/>
            <a:cxnLst/>
            <a:rect l="l" t="t" r="r" b="b"/>
            <a:pathLst>
              <a:path w="23159510" h="12636500" extrusionOk="0">
                <a:moveTo>
                  <a:pt x="56243" y="0"/>
                </a:moveTo>
                <a:lnTo>
                  <a:pt x="23103267" y="0"/>
                </a:lnTo>
                <a:cubicBezTo>
                  <a:pt x="23134388" y="0"/>
                  <a:pt x="23159510" y="25527"/>
                  <a:pt x="23159510" y="57150"/>
                </a:cubicBezTo>
                <a:lnTo>
                  <a:pt x="23159510" y="12579350"/>
                </a:lnTo>
                <a:cubicBezTo>
                  <a:pt x="23159510" y="12610973"/>
                  <a:pt x="23134388" y="12636500"/>
                  <a:pt x="23103267" y="12636500"/>
                </a:cubicBezTo>
                <a:lnTo>
                  <a:pt x="56243" y="12636500"/>
                </a:lnTo>
                <a:cubicBezTo>
                  <a:pt x="25122" y="12636500"/>
                  <a:pt x="0" y="12610973"/>
                  <a:pt x="0" y="12579350"/>
                </a:cubicBezTo>
                <a:lnTo>
                  <a:pt x="0" y="57150"/>
                </a:lnTo>
                <a:cubicBezTo>
                  <a:pt x="0" y="25527"/>
                  <a:pt x="25122" y="0"/>
                  <a:pt x="56243" y="0"/>
                </a:cubicBezTo>
                <a:moveTo>
                  <a:pt x="56243" y="114300"/>
                </a:moveTo>
                <a:lnTo>
                  <a:pt x="56243" y="57150"/>
                </a:lnTo>
                <a:lnTo>
                  <a:pt x="112485" y="57150"/>
                </a:lnTo>
                <a:lnTo>
                  <a:pt x="112485" y="12579350"/>
                </a:lnTo>
                <a:lnTo>
                  <a:pt x="56243" y="12579350"/>
                </a:lnTo>
                <a:lnTo>
                  <a:pt x="56243" y="12522200"/>
                </a:lnTo>
                <a:lnTo>
                  <a:pt x="23103267" y="12522200"/>
                </a:lnTo>
                <a:lnTo>
                  <a:pt x="23103267" y="12579350"/>
                </a:lnTo>
                <a:lnTo>
                  <a:pt x="23047024" y="12579350"/>
                </a:lnTo>
                <a:lnTo>
                  <a:pt x="23047024" y="57150"/>
                </a:lnTo>
                <a:lnTo>
                  <a:pt x="23103267" y="57150"/>
                </a:lnTo>
                <a:lnTo>
                  <a:pt x="23103267" y="114300"/>
                </a:lnTo>
                <a:lnTo>
                  <a:pt x="56243" y="114300"/>
                </a:lnTo>
                <a:close/>
              </a:path>
            </a:pathLst>
          </a:custGeom>
          <a:solidFill>
            <a:srgbClr val="EE45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7" name="Google Shape;1487;g366a4be3eac_0_14"/>
          <p:cNvGrpSpPr/>
          <p:nvPr/>
        </p:nvGrpSpPr>
        <p:grpSpPr>
          <a:xfrm>
            <a:off x="17259300" y="8146140"/>
            <a:ext cx="1028706" cy="2039118"/>
            <a:chOff x="0" y="-200025"/>
            <a:chExt cx="270933" cy="537048"/>
          </a:xfrm>
        </p:grpSpPr>
        <p:sp>
          <p:nvSpPr>
            <p:cNvPr id="1488" name="Google Shape;1488;g366a4be3eac_0_14"/>
            <p:cNvSpPr/>
            <p:nvPr/>
          </p:nvSpPr>
          <p:spPr>
            <a:xfrm>
              <a:off x="0" y="0"/>
              <a:ext cx="270933" cy="337023"/>
            </a:xfrm>
            <a:custGeom>
              <a:avLst/>
              <a:gdLst/>
              <a:ahLst/>
              <a:cxnLst/>
              <a:rect l="l" t="t" r="r" b="b"/>
              <a:pathLst>
                <a:path w="270933" h="33702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337023"/>
                  </a:lnTo>
                  <a:lnTo>
                    <a:pt x="0" y="3370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g366a4be3eac_0_14"/>
            <p:cNvSpPr txBox="1"/>
            <p:nvPr/>
          </p:nvSpPr>
          <p:spPr>
            <a:xfrm>
              <a:off x="0" y="-200025"/>
              <a:ext cx="270900" cy="53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7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0" name="Google Shape;1490;g366a4be3eac_0_14"/>
          <p:cNvSpPr/>
          <p:nvPr/>
        </p:nvSpPr>
        <p:spPr>
          <a:xfrm>
            <a:off x="16822643" y="8758176"/>
            <a:ext cx="1215723" cy="1202461"/>
          </a:xfrm>
          <a:custGeom>
            <a:avLst/>
            <a:gdLst/>
            <a:ahLst/>
            <a:cxnLst/>
            <a:rect l="l" t="t" r="r" b="b"/>
            <a:pathLst>
              <a:path w="1215723" h="1202461" extrusionOk="0">
                <a:moveTo>
                  <a:pt x="0" y="0"/>
                </a:moveTo>
                <a:lnTo>
                  <a:pt x="1215723" y="0"/>
                </a:lnTo>
                <a:lnTo>
                  <a:pt x="1215723" y="1202461"/>
                </a:lnTo>
                <a:lnTo>
                  <a:pt x="0" y="12024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g366a4be3eac_0_14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g366a4be3eac_0_14"/>
          <p:cNvSpPr txBox="1"/>
          <p:nvPr/>
        </p:nvSpPr>
        <p:spPr>
          <a:xfrm>
            <a:off x="8434393" y="896697"/>
            <a:ext cx="90186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MENSTRUÁCIÓ, EGÉSZSÉG, KÖRNYEZET</a:t>
            </a:r>
            <a:endParaRPr sz="2300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endParaRPr sz="2300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493" name="Google Shape;1493;g366a4be3eac_0_14"/>
          <p:cNvSpPr txBox="1"/>
          <p:nvPr/>
        </p:nvSpPr>
        <p:spPr>
          <a:xfrm>
            <a:off x="1275798" y="1220674"/>
            <a:ext cx="6117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5.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g366a4be3eac_0_14"/>
          <p:cNvSpPr txBox="1"/>
          <p:nvPr/>
        </p:nvSpPr>
        <p:spPr>
          <a:xfrm>
            <a:off x="671143" y="2360000"/>
            <a:ext cx="9568050" cy="253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3000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3000" dirty="0" err="1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3000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kehely</a:t>
            </a:r>
            <a:r>
              <a:rPr lang="en-US" sz="3000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használatának</a:t>
            </a:r>
            <a:r>
              <a:rPr lang="en-US" sz="3000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költsége</a:t>
            </a:r>
            <a:r>
              <a:rPr lang="en-US" sz="3000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</a:p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3000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1 </a:t>
            </a:r>
            <a:r>
              <a:rPr lang="en-US" sz="3000" dirty="0" err="1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év</a:t>
            </a:r>
            <a:r>
              <a:rPr lang="en-US" sz="3000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alatt</a:t>
            </a:r>
            <a:r>
              <a:rPr lang="en-US" sz="3000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körülbelül</a:t>
            </a:r>
            <a:r>
              <a:rPr lang="en-US" sz="3000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4%-a </a:t>
            </a:r>
            <a:r>
              <a:rPr lang="en-US" sz="3000" dirty="0" err="1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3000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eldobható</a:t>
            </a:r>
            <a:r>
              <a:rPr lang="en-US" sz="3000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3000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betétek</a:t>
            </a:r>
            <a:r>
              <a:rPr lang="en-US" sz="3000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használatának</a:t>
            </a:r>
            <a:r>
              <a:rPr lang="en-US" sz="3000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költségének</a:t>
            </a:r>
            <a:r>
              <a:rPr lang="en-US" sz="3000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!</a:t>
            </a:r>
            <a:endParaRPr lang="en-US"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Kép 2" descr="A képen szöveg, képernyőkép, Betűtípus, Grafik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DB38DC1-25CD-742C-C747-20EFCA458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1142" y="5066729"/>
            <a:ext cx="4261114" cy="4261114"/>
          </a:xfrm>
          <a:prstGeom prst="rect">
            <a:avLst/>
          </a:prstGeom>
        </p:spPr>
      </p:pic>
      <p:pic>
        <p:nvPicPr>
          <p:cNvPr id="5" name="Kép 4" descr="A képen szöveg, képernyőkép, Betűtípus, Grafik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A444982-ADB5-5049-FA2D-18154A6BBC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5850" y="3666477"/>
            <a:ext cx="5661366" cy="5661366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71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1503" name="Google Shape;1503;p71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04" name="Google Shape;1504;p71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1505" name="Google Shape;1505;p71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6" name="Google Shape;1506;p71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07" name="Google Shape;1507;p71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8" name="Google Shape;1508;p71"/>
          <p:cNvSpPr/>
          <p:nvPr/>
        </p:nvSpPr>
        <p:spPr>
          <a:xfrm rot="-6997621">
            <a:off x="4284462" y="-513386"/>
            <a:ext cx="9719075" cy="11230024"/>
          </a:xfrm>
          <a:custGeom>
            <a:avLst/>
            <a:gdLst/>
            <a:ahLst/>
            <a:cxnLst/>
            <a:rect l="l" t="t" r="r" b="b"/>
            <a:pathLst>
              <a:path w="9719075" h="11230024" extrusionOk="0">
                <a:moveTo>
                  <a:pt x="0" y="0"/>
                </a:moveTo>
                <a:lnTo>
                  <a:pt x="9719076" y="0"/>
                </a:lnTo>
                <a:lnTo>
                  <a:pt x="9719076" y="11230024"/>
                </a:lnTo>
                <a:lnTo>
                  <a:pt x="0" y="11230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71"/>
          <p:cNvSpPr/>
          <p:nvPr/>
        </p:nvSpPr>
        <p:spPr>
          <a:xfrm rot="-7577049">
            <a:off x="4284462" y="-699380"/>
            <a:ext cx="9719075" cy="11230024"/>
          </a:xfrm>
          <a:custGeom>
            <a:avLst/>
            <a:gdLst/>
            <a:ahLst/>
            <a:cxnLst/>
            <a:rect l="l" t="t" r="r" b="b"/>
            <a:pathLst>
              <a:path w="9719075" h="11230024" extrusionOk="0">
                <a:moveTo>
                  <a:pt x="0" y="0"/>
                </a:moveTo>
                <a:lnTo>
                  <a:pt x="9719076" y="0"/>
                </a:lnTo>
                <a:lnTo>
                  <a:pt x="9719076" y="11230024"/>
                </a:lnTo>
                <a:lnTo>
                  <a:pt x="0" y="11230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71"/>
          <p:cNvSpPr txBox="1"/>
          <p:nvPr/>
        </p:nvSpPr>
        <p:spPr>
          <a:xfrm>
            <a:off x="3347025" y="3888837"/>
            <a:ext cx="120531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MENSTRUÁCIÓS TERMÉKEK VÁLASZTÉKA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1" name="Google Shape;1511;p71"/>
          <p:cNvGrpSpPr/>
          <p:nvPr/>
        </p:nvGrpSpPr>
        <p:grpSpPr>
          <a:xfrm>
            <a:off x="3802499" y="2086016"/>
            <a:ext cx="816766" cy="1273708"/>
            <a:chOff x="0" y="0"/>
            <a:chExt cx="1089021" cy="1698278"/>
          </a:xfrm>
        </p:grpSpPr>
        <p:sp>
          <p:nvSpPr>
            <p:cNvPr id="1512" name="Google Shape;1512;p71"/>
            <p:cNvSpPr/>
            <p:nvPr/>
          </p:nvSpPr>
          <p:spPr>
            <a:xfrm>
              <a:off x="0" y="0"/>
              <a:ext cx="1089021" cy="1698278"/>
            </a:xfrm>
            <a:custGeom>
              <a:avLst/>
              <a:gdLst/>
              <a:ahLst/>
              <a:cxnLst/>
              <a:rect l="l" t="t" r="r" b="b"/>
              <a:pathLst>
                <a:path w="1089021" h="1698278" extrusionOk="0">
                  <a:moveTo>
                    <a:pt x="0" y="0"/>
                  </a:moveTo>
                  <a:lnTo>
                    <a:pt x="1089021" y="0"/>
                  </a:lnTo>
                  <a:lnTo>
                    <a:pt x="1089021" y="1698278"/>
                  </a:lnTo>
                  <a:lnTo>
                    <a:pt x="0" y="16982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71"/>
            <p:cNvSpPr txBox="1"/>
            <p:nvPr/>
          </p:nvSpPr>
          <p:spPr>
            <a:xfrm>
              <a:off x="243331" y="505838"/>
              <a:ext cx="602358" cy="895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8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62"/>
                <a:buFont typeface="Arial"/>
                <a:buNone/>
              </a:pPr>
              <a:r>
                <a:rPr lang="en-US" sz="4062" b="1" i="0" u="none" strike="noStrike" cap="none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6.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8" name="Google Shape;1518;p72"/>
          <p:cNvCxnSpPr/>
          <p:nvPr/>
        </p:nvCxnSpPr>
        <p:spPr>
          <a:xfrm>
            <a:off x="8758970" y="483262"/>
            <a:ext cx="0" cy="9477375"/>
          </a:xfrm>
          <a:prstGeom prst="straightConnector1">
            <a:avLst/>
          </a:prstGeom>
          <a:noFill/>
          <a:ln w="19050" cap="flat" cmpd="sng">
            <a:solidFill>
              <a:srgbClr val="EE4546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519" name="Google Shape;1519;p72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520" name="Google Shape;1520;p72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D6CE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72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1. </a:t>
              </a:r>
              <a:r>
                <a:rPr lang="en-US" sz="3200" b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Alternatívák - Menstruációs kehely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2" name="Google Shape;1522;p72"/>
          <p:cNvSpPr/>
          <p:nvPr/>
        </p:nvSpPr>
        <p:spPr>
          <a:xfrm>
            <a:off x="459184" y="473737"/>
            <a:ext cx="17369632" cy="9477375"/>
          </a:xfrm>
          <a:custGeom>
            <a:avLst/>
            <a:gdLst/>
            <a:ahLst/>
            <a:cxnLst/>
            <a:rect l="l" t="t" r="r" b="b"/>
            <a:pathLst>
              <a:path w="23159510" h="12636500" extrusionOk="0">
                <a:moveTo>
                  <a:pt x="56243" y="0"/>
                </a:moveTo>
                <a:lnTo>
                  <a:pt x="23103267" y="0"/>
                </a:lnTo>
                <a:cubicBezTo>
                  <a:pt x="23134388" y="0"/>
                  <a:pt x="23159510" y="25527"/>
                  <a:pt x="23159510" y="57150"/>
                </a:cubicBezTo>
                <a:lnTo>
                  <a:pt x="23159510" y="12579350"/>
                </a:lnTo>
                <a:cubicBezTo>
                  <a:pt x="23159510" y="12610973"/>
                  <a:pt x="23134388" y="12636500"/>
                  <a:pt x="23103267" y="12636500"/>
                </a:cubicBezTo>
                <a:lnTo>
                  <a:pt x="56243" y="12636500"/>
                </a:lnTo>
                <a:cubicBezTo>
                  <a:pt x="25122" y="12636500"/>
                  <a:pt x="0" y="12610973"/>
                  <a:pt x="0" y="12579350"/>
                </a:cubicBezTo>
                <a:lnTo>
                  <a:pt x="0" y="57150"/>
                </a:lnTo>
                <a:cubicBezTo>
                  <a:pt x="0" y="25527"/>
                  <a:pt x="25122" y="0"/>
                  <a:pt x="56243" y="0"/>
                </a:cubicBezTo>
                <a:moveTo>
                  <a:pt x="56243" y="114300"/>
                </a:moveTo>
                <a:lnTo>
                  <a:pt x="56243" y="57150"/>
                </a:lnTo>
                <a:lnTo>
                  <a:pt x="112485" y="57150"/>
                </a:lnTo>
                <a:lnTo>
                  <a:pt x="112485" y="12579350"/>
                </a:lnTo>
                <a:lnTo>
                  <a:pt x="56243" y="12579350"/>
                </a:lnTo>
                <a:lnTo>
                  <a:pt x="56243" y="12522200"/>
                </a:lnTo>
                <a:lnTo>
                  <a:pt x="23103267" y="12522200"/>
                </a:lnTo>
                <a:lnTo>
                  <a:pt x="23103267" y="12579350"/>
                </a:lnTo>
                <a:lnTo>
                  <a:pt x="23047024" y="12579350"/>
                </a:lnTo>
                <a:lnTo>
                  <a:pt x="23047024" y="57150"/>
                </a:lnTo>
                <a:lnTo>
                  <a:pt x="23103267" y="57150"/>
                </a:lnTo>
                <a:lnTo>
                  <a:pt x="23103267" y="114300"/>
                </a:lnTo>
                <a:lnTo>
                  <a:pt x="56243" y="114300"/>
                </a:lnTo>
                <a:close/>
              </a:path>
            </a:pathLst>
          </a:custGeom>
          <a:solidFill>
            <a:srgbClr val="EE45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3" name="Google Shape;1523;p72"/>
          <p:cNvGrpSpPr/>
          <p:nvPr/>
        </p:nvGrpSpPr>
        <p:grpSpPr>
          <a:xfrm>
            <a:off x="17259300" y="8146144"/>
            <a:ext cx="1028700" cy="2039107"/>
            <a:chOff x="0" y="-200025"/>
            <a:chExt cx="270933" cy="537048"/>
          </a:xfrm>
        </p:grpSpPr>
        <p:sp>
          <p:nvSpPr>
            <p:cNvPr id="1524" name="Google Shape;1524;p72"/>
            <p:cNvSpPr/>
            <p:nvPr/>
          </p:nvSpPr>
          <p:spPr>
            <a:xfrm>
              <a:off x="0" y="0"/>
              <a:ext cx="270933" cy="337023"/>
            </a:xfrm>
            <a:custGeom>
              <a:avLst/>
              <a:gdLst/>
              <a:ahLst/>
              <a:cxnLst/>
              <a:rect l="l" t="t" r="r" b="b"/>
              <a:pathLst>
                <a:path w="270933" h="33702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337023"/>
                  </a:lnTo>
                  <a:lnTo>
                    <a:pt x="0" y="3370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72"/>
            <p:cNvSpPr txBox="1"/>
            <p:nvPr/>
          </p:nvSpPr>
          <p:spPr>
            <a:xfrm>
              <a:off x="0" y="-200025"/>
              <a:ext cx="270933" cy="537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7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6" name="Google Shape;1526;p72"/>
          <p:cNvSpPr/>
          <p:nvPr/>
        </p:nvSpPr>
        <p:spPr>
          <a:xfrm>
            <a:off x="16822643" y="8758176"/>
            <a:ext cx="1215723" cy="1202461"/>
          </a:xfrm>
          <a:custGeom>
            <a:avLst/>
            <a:gdLst/>
            <a:ahLst/>
            <a:cxnLst/>
            <a:rect l="l" t="t" r="r" b="b"/>
            <a:pathLst>
              <a:path w="1215723" h="1202461" extrusionOk="0">
                <a:moveTo>
                  <a:pt x="0" y="0"/>
                </a:moveTo>
                <a:lnTo>
                  <a:pt x="1215723" y="0"/>
                </a:lnTo>
                <a:lnTo>
                  <a:pt x="1215723" y="1202461"/>
                </a:lnTo>
                <a:lnTo>
                  <a:pt x="0" y="12024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72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72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6.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72"/>
          <p:cNvSpPr txBox="1"/>
          <p:nvPr/>
        </p:nvSpPr>
        <p:spPr>
          <a:xfrm>
            <a:off x="844021" y="2558373"/>
            <a:ext cx="7736400" cy="724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Főbb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jellemzők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Ez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egy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rugalmas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újrahasználható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kehely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amelyet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hüvelybe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helyeznek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hogy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felfogja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(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nem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felszívja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)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vért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8-50 ml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folyadékot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tartalmazhat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és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általában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harang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alakú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használat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időtartama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8 és 12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óra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között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lehet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Jó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választás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azoknak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akik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környezetbarát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és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biztonságos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alternatívát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keresnek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tamponok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helyett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E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gy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kehely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akár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10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évig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is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kitart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Válassz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dirty="0" err="1">
                <a:latin typeface="Noto Sans"/>
                <a:ea typeface="Noto Sans"/>
                <a:cs typeface="Noto Sans"/>
                <a:sym typeface="Noto Sans"/>
              </a:rPr>
              <a:t>orvosi</a:t>
            </a:r>
            <a:r>
              <a:rPr lang="en-US" sz="24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dirty="0" err="1">
                <a:latin typeface="Noto Sans"/>
                <a:ea typeface="Noto Sans"/>
                <a:cs typeface="Noto Sans"/>
                <a:sym typeface="Noto Sans"/>
              </a:rPr>
              <a:t>szilikon</a:t>
            </a:r>
            <a:r>
              <a:rPr lang="en-US" sz="24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hu-HU" sz="2400" dirty="0" err="1">
                <a:latin typeface="Noto Sans"/>
                <a:ea typeface="Noto Sans"/>
                <a:cs typeface="Noto Sans"/>
                <a:sym typeface="Noto Sans"/>
              </a:rPr>
              <a:t>kelyhet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530" name="Google Shape;1530;p72"/>
          <p:cNvSpPr txBox="1"/>
          <p:nvPr/>
        </p:nvSpPr>
        <p:spPr>
          <a:xfrm>
            <a:off x="8434393" y="896697"/>
            <a:ext cx="9018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MENSTRUÁCIÓS TERMÉKEK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72"/>
          <p:cNvSpPr/>
          <p:nvPr/>
        </p:nvSpPr>
        <p:spPr>
          <a:xfrm>
            <a:off x="15417805" y="1315924"/>
            <a:ext cx="2199847" cy="2123236"/>
          </a:xfrm>
          <a:custGeom>
            <a:avLst/>
            <a:gdLst/>
            <a:ahLst/>
            <a:cxnLst/>
            <a:rect l="l" t="t" r="r" b="b"/>
            <a:pathLst>
              <a:path w="2199847" h="2123236" extrusionOk="0">
                <a:moveTo>
                  <a:pt x="0" y="0"/>
                </a:moveTo>
                <a:lnTo>
                  <a:pt x="2199847" y="0"/>
                </a:lnTo>
                <a:lnTo>
                  <a:pt x="2199847" y="2123237"/>
                </a:lnTo>
                <a:lnTo>
                  <a:pt x="0" y="2123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72"/>
          <p:cNvSpPr txBox="1"/>
          <p:nvPr/>
        </p:nvSpPr>
        <p:spPr>
          <a:xfrm>
            <a:off x="8937489" y="2558373"/>
            <a:ext cx="8515500" cy="724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Mit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kell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figyelembe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venni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u="sng" dirty="0" err="1">
                <a:latin typeface="Noto Sans"/>
                <a:ea typeface="Noto Sans"/>
                <a:cs typeface="Noto Sans"/>
                <a:sym typeface="Noto Sans"/>
              </a:rPr>
              <a:t>Anyag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: 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Az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orvosi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szilikon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legjobb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választás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u="sng" dirty="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400" u="sng" dirty="0" err="1">
                <a:latin typeface="Noto Sans"/>
                <a:ea typeface="Noto Sans"/>
                <a:cs typeface="Noto Sans"/>
                <a:sym typeface="Noto Sans"/>
              </a:rPr>
              <a:t>méhnyak</a:t>
            </a:r>
            <a:r>
              <a:rPr lang="en-US" sz="2400" u="sng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u="sng" dirty="0" err="1">
                <a:latin typeface="Noto Sans"/>
                <a:ea typeface="Noto Sans"/>
                <a:cs typeface="Noto Sans"/>
                <a:sym typeface="Noto Sans"/>
              </a:rPr>
              <a:t>magassága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: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válass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alacsony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közepes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magas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kelyhet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b="1" dirty="0" err="1">
                <a:latin typeface="Noto Sans"/>
                <a:ea typeface="Noto Sans"/>
                <a:cs typeface="Noto Sans"/>
                <a:sym typeface="Noto Sans"/>
              </a:rPr>
              <a:t>méh</a:t>
            </a:r>
            <a:r>
              <a:rPr lang="hu-HU" sz="2400" b="1" dirty="0">
                <a:latin typeface="Noto Sans"/>
                <a:ea typeface="Noto Sans"/>
                <a:cs typeface="Noto Sans"/>
                <a:sym typeface="Noto Sans"/>
              </a:rPr>
              <a:t>száj magasságának</a:t>
            </a:r>
            <a:r>
              <a:rPr lang="en-US" sz="24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megfelelően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u="sng" dirty="0" err="1">
                <a:latin typeface="Noto Sans"/>
                <a:ea typeface="Noto Sans"/>
                <a:cs typeface="Noto Sans"/>
                <a:sym typeface="Noto Sans"/>
              </a:rPr>
              <a:t>Méret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: 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legtöbb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kehely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két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méretben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kapható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 Kis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méretű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azoknak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akik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nem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szültek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vaginális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úton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30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év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alattiak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 Nagy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méretű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azoknak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akik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már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szültek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vaginális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úton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30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év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felettiek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hu-HU" sz="2400" u="sng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Kapacitás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: 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szélesebb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kelyhek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több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folyadékot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tartanak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vissza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intenzívebb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időszakokra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u="sng" dirty="0" err="1">
                <a:latin typeface="Noto Sans"/>
                <a:ea typeface="Noto Sans"/>
                <a:cs typeface="Noto Sans"/>
                <a:sym typeface="Noto Sans"/>
              </a:rPr>
              <a:t>Keménység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: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Keményebb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kelyhek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aktív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életmódhoz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 valóak</a:t>
            </a:r>
            <a:endParaRPr sz="24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g371bae05de9_0_81"/>
          <p:cNvGrpSpPr/>
          <p:nvPr/>
        </p:nvGrpSpPr>
        <p:grpSpPr>
          <a:xfrm>
            <a:off x="459184" y="473737"/>
            <a:ext cx="17828815" cy="9711512"/>
            <a:chOff x="0" y="0"/>
            <a:chExt cx="23771753" cy="12948683"/>
          </a:xfrm>
        </p:grpSpPr>
        <p:sp>
          <p:nvSpPr>
            <p:cNvPr id="227" name="Google Shape;227;g371bae05de9_0_81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" name="Google Shape;228;g371bae05de9_0_81"/>
            <p:cNvGrpSpPr/>
            <p:nvPr/>
          </p:nvGrpSpPr>
          <p:grpSpPr>
            <a:xfrm>
              <a:off x="22400155" y="10229877"/>
              <a:ext cx="1371598" cy="2718805"/>
              <a:chOff x="0" y="-200025"/>
              <a:chExt cx="270933" cy="537048"/>
            </a:xfrm>
          </p:grpSpPr>
          <p:sp>
            <p:nvSpPr>
              <p:cNvPr id="229" name="Google Shape;229;g371bae05de9_0_81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30" name="Google Shape;230;g371bae05de9_0_81"/>
              <p:cNvSpPr txBox="1"/>
              <p:nvPr/>
            </p:nvSpPr>
            <p:spPr>
              <a:xfrm>
                <a:off x="0" y="-200025"/>
                <a:ext cx="270900" cy="53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1" name="Google Shape;231;g371bae05de9_0_81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232" name="Google Shape;232;g371bae05de9_0_81"/>
          <p:cNvSpPr/>
          <p:nvPr/>
        </p:nvSpPr>
        <p:spPr>
          <a:xfrm rot="-6993903">
            <a:off x="4290593" y="-518297"/>
            <a:ext cx="9725299" cy="11237216"/>
          </a:xfrm>
          <a:custGeom>
            <a:avLst/>
            <a:gdLst/>
            <a:ahLst/>
            <a:cxnLst/>
            <a:rect l="l" t="t" r="r" b="b"/>
            <a:pathLst>
              <a:path w="9719075" h="11230024" extrusionOk="0">
                <a:moveTo>
                  <a:pt x="0" y="0"/>
                </a:moveTo>
                <a:lnTo>
                  <a:pt x="9719076" y="0"/>
                </a:lnTo>
                <a:lnTo>
                  <a:pt x="9719076" y="11230024"/>
                </a:lnTo>
                <a:lnTo>
                  <a:pt x="0" y="11230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33" name="Google Shape;233;g371bae05de9_0_81"/>
          <p:cNvSpPr/>
          <p:nvPr/>
        </p:nvSpPr>
        <p:spPr>
          <a:xfrm rot="-7581239">
            <a:off x="4277114" y="-695479"/>
            <a:ext cx="9714609" cy="11224864"/>
          </a:xfrm>
          <a:custGeom>
            <a:avLst/>
            <a:gdLst/>
            <a:ahLst/>
            <a:cxnLst/>
            <a:rect l="l" t="t" r="r" b="b"/>
            <a:pathLst>
              <a:path w="9719075" h="11230024" extrusionOk="0">
                <a:moveTo>
                  <a:pt x="0" y="0"/>
                </a:moveTo>
                <a:lnTo>
                  <a:pt x="9719076" y="0"/>
                </a:lnTo>
                <a:lnTo>
                  <a:pt x="9719076" y="11230024"/>
                </a:lnTo>
                <a:lnTo>
                  <a:pt x="0" y="11230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34" name="Google Shape;234;g371bae05de9_0_81"/>
          <p:cNvSpPr txBox="1"/>
          <p:nvPr/>
        </p:nvSpPr>
        <p:spPr>
          <a:xfrm>
            <a:off x="4864296" y="3293049"/>
            <a:ext cx="9018600" cy="368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3000"/>
              </a:lnSpc>
            </a:pPr>
            <a:r>
              <a:rPr lang="en-US" sz="6000" b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A MENSTRUÁCIÓVAL KAPCSOLATOS POZITÍV KULTÚRA</a:t>
            </a:r>
            <a:endParaRPr/>
          </a:p>
        </p:txBody>
      </p:sp>
      <p:grpSp>
        <p:nvGrpSpPr>
          <p:cNvPr id="235" name="Google Shape;235;g371bae05de9_0_81"/>
          <p:cNvGrpSpPr/>
          <p:nvPr/>
        </p:nvGrpSpPr>
        <p:grpSpPr>
          <a:xfrm>
            <a:off x="3802499" y="2086016"/>
            <a:ext cx="816766" cy="1273708"/>
            <a:chOff x="0" y="0"/>
            <a:chExt cx="1089021" cy="1698278"/>
          </a:xfrm>
        </p:grpSpPr>
        <p:sp>
          <p:nvSpPr>
            <p:cNvPr id="236" name="Google Shape;236;g371bae05de9_0_81"/>
            <p:cNvSpPr/>
            <p:nvPr/>
          </p:nvSpPr>
          <p:spPr>
            <a:xfrm>
              <a:off x="0" y="0"/>
              <a:ext cx="1089021" cy="1698278"/>
            </a:xfrm>
            <a:custGeom>
              <a:avLst/>
              <a:gdLst/>
              <a:ahLst/>
              <a:cxnLst/>
              <a:rect l="l" t="t" r="r" b="b"/>
              <a:pathLst>
                <a:path w="1089021" h="1698278" extrusionOk="0">
                  <a:moveTo>
                    <a:pt x="0" y="0"/>
                  </a:moveTo>
                  <a:lnTo>
                    <a:pt x="1089021" y="0"/>
                  </a:lnTo>
                  <a:lnTo>
                    <a:pt x="1089021" y="1698278"/>
                  </a:lnTo>
                  <a:lnTo>
                    <a:pt x="0" y="16982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37" name="Google Shape;237;g371bae05de9_0_81"/>
            <p:cNvSpPr txBox="1"/>
            <p:nvPr/>
          </p:nvSpPr>
          <p:spPr>
            <a:xfrm>
              <a:off x="243331" y="505838"/>
              <a:ext cx="602400" cy="83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8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62" b="1" i="0" u="none" strike="noStrike" cap="none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1.</a:t>
              </a:r>
              <a:endParaRPr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73"/>
          <p:cNvSpPr/>
          <p:nvPr/>
        </p:nvSpPr>
        <p:spPr>
          <a:xfrm>
            <a:off x="8865310" y="4535524"/>
            <a:ext cx="7874809" cy="5415588"/>
          </a:xfrm>
          <a:custGeom>
            <a:avLst/>
            <a:gdLst/>
            <a:ahLst/>
            <a:cxnLst/>
            <a:rect l="l" t="t" r="r" b="b"/>
            <a:pathLst>
              <a:path w="7874809" h="5415588" extrusionOk="0">
                <a:moveTo>
                  <a:pt x="0" y="0"/>
                </a:moveTo>
                <a:lnTo>
                  <a:pt x="7874809" y="0"/>
                </a:lnTo>
                <a:lnTo>
                  <a:pt x="7874809" y="5415588"/>
                </a:lnTo>
                <a:lnTo>
                  <a:pt x="0" y="5415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8" name="Google Shape;1538;p73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539" name="Google Shape;1539;p73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D6CE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73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1. </a:t>
              </a:r>
              <a:r>
                <a:rPr lang="en-US" sz="3200" b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Alternatívák - Menstruációs kehely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1" name="Google Shape;1541;p73"/>
          <p:cNvSpPr/>
          <p:nvPr/>
        </p:nvSpPr>
        <p:spPr>
          <a:xfrm>
            <a:off x="459184" y="473737"/>
            <a:ext cx="17369632" cy="9477375"/>
          </a:xfrm>
          <a:custGeom>
            <a:avLst/>
            <a:gdLst/>
            <a:ahLst/>
            <a:cxnLst/>
            <a:rect l="l" t="t" r="r" b="b"/>
            <a:pathLst>
              <a:path w="23159510" h="12636500" extrusionOk="0">
                <a:moveTo>
                  <a:pt x="56243" y="0"/>
                </a:moveTo>
                <a:lnTo>
                  <a:pt x="23103267" y="0"/>
                </a:lnTo>
                <a:cubicBezTo>
                  <a:pt x="23134388" y="0"/>
                  <a:pt x="23159510" y="25527"/>
                  <a:pt x="23159510" y="57150"/>
                </a:cubicBezTo>
                <a:lnTo>
                  <a:pt x="23159510" y="12579350"/>
                </a:lnTo>
                <a:cubicBezTo>
                  <a:pt x="23159510" y="12610973"/>
                  <a:pt x="23134388" y="12636500"/>
                  <a:pt x="23103267" y="12636500"/>
                </a:cubicBezTo>
                <a:lnTo>
                  <a:pt x="56243" y="12636500"/>
                </a:lnTo>
                <a:cubicBezTo>
                  <a:pt x="25122" y="12636500"/>
                  <a:pt x="0" y="12610973"/>
                  <a:pt x="0" y="12579350"/>
                </a:cubicBezTo>
                <a:lnTo>
                  <a:pt x="0" y="57150"/>
                </a:lnTo>
                <a:cubicBezTo>
                  <a:pt x="0" y="25527"/>
                  <a:pt x="25122" y="0"/>
                  <a:pt x="56243" y="0"/>
                </a:cubicBezTo>
                <a:moveTo>
                  <a:pt x="56243" y="114300"/>
                </a:moveTo>
                <a:lnTo>
                  <a:pt x="56243" y="57150"/>
                </a:lnTo>
                <a:lnTo>
                  <a:pt x="112485" y="57150"/>
                </a:lnTo>
                <a:lnTo>
                  <a:pt x="112485" y="12579350"/>
                </a:lnTo>
                <a:lnTo>
                  <a:pt x="56243" y="12579350"/>
                </a:lnTo>
                <a:lnTo>
                  <a:pt x="56243" y="12522200"/>
                </a:lnTo>
                <a:lnTo>
                  <a:pt x="23103267" y="12522200"/>
                </a:lnTo>
                <a:lnTo>
                  <a:pt x="23103267" y="12579350"/>
                </a:lnTo>
                <a:lnTo>
                  <a:pt x="23047024" y="12579350"/>
                </a:lnTo>
                <a:lnTo>
                  <a:pt x="23047024" y="57150"/>
                </a:lnTo>
                <a:lnTo>
                  <a:pt x="23103267" y="57150"/>
                </a:lnTo>
                <a:lnTo>
                  <a:pt x="23103267" y="114300"/>
                </a:lnTo>
                <a:lnTo>
                  <a:pt x="56243" y="114300"/>
                </a:lnTo>
                <a:close/>
              </a:path>
            </a:pathLst>
          </a:custGeom>
          <a:solidFill>
            <a:srgbClr val="EE45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2" name="Google Shape;1542;p73"/>
          <p:cNvGrpSpPr/>
          <p:nvPr/>
        </p:nvGrpSpPr>
        <p:grpSpPr>
          <a:xfrm>
            <a:off x="17259300" y="8146144"/>
            <a:ext cx="1028700" cy="2039107"/>
            <a:chOff x="0" y="-200025"/>
            <a:chExt cx="270933" cy="537048"/>
          </a:xfrm>
        </p:grpSpPr>
        <p:sp>
          <p:nvSpPr>
            <p:cNvPr id="1543" name="Google Shape;1543;p73"/>
            <p:cNvSpPr/>
            <p:nvPr/>
          </p:nvSpPr>
          <p:spPr>
            <a:xfrm>
              <a:off x="0" y="0"/>
              <a:ext cx="270933" cy="337023"/>
            </a:xfrm>
            <a:custGeom>
              <a:avLst/>
              <a:gdLst/>
              <a:ahLst/>
              <a:cxnLst/>
              <a:rect l="l" t="t" r="r" b="b"/>
              <a:pathLst>
                <a:path w="270933" h="33702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337023"/>
                  </a:lnTo>
                  <a:lnTo>
                    <a:pt x="0" y="3370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73"/>
            <p:cNvSpPr txBox="1"/>
            <p:nvPr/>
          </p:nvSpPr>
          <p:spPr>
            <a:xfrm>
              <a:off x="0" y="-200025"/>
              <a:ext cx="270933" cy="537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7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5" name="Google Shape;1545;p73"/>
          <p:cNvSpPr/>
          <p:nvPr/>
        </p:nvSpPr>
        <p:spPr>
          <a:xfrm>
            <a:off x="16822643" y="8758176"/>
            <a:ext cx="1215723" cy="1202461"/>
          </a:xfrm>
          <a:custGeom>
            <a:avLst/>
            <a:gdLst/>
            <a:ahLst/>
            <a:cxnLst/>
            <a:rect l="l" t="t" r="r" b="b"/>
            <a:pathLst>
              <a:path w="1215723" h="1202461" extrusionOk="0">
                <a:moveTo>
                  <a:pt x="0" y="0"/>
                </a:moveTo>
                <a:lnTo>
                  <a:pt x="1215723" y="0"/>
                </a:lnTo>
                <a:lnTo>
                  <a:pt x="1215723" y="1202461"/>
                </a:lnTo>
                <a:lnTo>
                  <a:pt x="0" y="12024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73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73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6.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73"/>
          <p:cNvSpPr txBox="1"/>
          <p:nvPr/>
        </p:nvSpPr>
        <p:spPr>
          <a:xfrm>
            <a:off x="670348" y="3118230"/>
            <a:ext cx="8195111" cy="664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18173" marR="0" lvl="1" indent="-25908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u="sng" dirty="0" err="1">
                <a:latin typeface="Noto Sans"/>
                <a:ea typeface="Noto Sans"/>
                <a:cs typeface="Noto Sans"/>
                <a:sym typeface="Noto Sans"/>
              </a:rPr>
              <a:t>Használat</a:t>
            </a:r>
            <a:r>
              <a:rPr lang="en-US" sz="2400" u="sng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u="sng" dirty="0" err="1">
                <a:latin typeface="Noto Sans"/>
                <a:ea typeface="Noto Sans"/>
                <a:cs typeface="Noto Sans"/>
                <a:sym typeface="Noto Sans"/>
              </a:rPr>
              <a:t>előtt</a:t>
            </a:r>
            <a:r>
              <a:rPr lang="en-US" sz="2400" u="sng" dirty="0">
                <a:latin typeface="Noto Sans"/>
                <a:ea typeface="Noto Sans"/>
                <a:cs typeface="Noto Sans"/>
                <a:sym typeface="Noto Sans"/>
              </a:rPr>
              <a:t> és </a:t>
            </a:r>
            <a:r>
              <a:rPr lang="en-US" sz="2400" u="sng" dirty="0" err="1">
                <a:latin typeface="Noto Sans"/>
                <a:ea typeface="Noto Sans"/>
                <a:cs typeface="Noto Sans"/>
                <a:sym typeface="Noto Sans"/>
              </a:rPr>
              <a:t>után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: 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4-6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percig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forrásban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lévő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vízben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sterilizál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18173" marR="0" lvl="1" indent="-25908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hu-HU" sz="2400" u="sng" dirty="0">
                <a:latin typeface="Noto Sans"/>
                <a:ea typeface="Noto Sans"/>
                <a:cs typeface="Noto Sans"/>
                <a:sym typeface="Noto Sans"/>
              </a:rPr>
              <a:t>Fel</a:t>
            </a:r>
            <a:r>
              <a:rPr lang="en-US" sz="2400" u="sng" dirty="0" err="1">
                <a:latin typeface="Noto Sans"/>
                <a:ea typeface="Noto Sans"/>
                <a:cs typeface="Noto Sans"/>
                <a:sym typeface="Noto Sans"/>
              </a:rPr>
              <a:t>helyezés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: 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Mos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meg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kez</a:t>
            </a:r>
            <a:r>
              <a:rPr lang="hu-HU" sz="2400" dirty="0" err="1">
                <a:latin typeface="Noto Sans"/>
                <a:ea typeface="Noto Sans"/>
                <a:cs typeface="Noto Sans"/>
                <a:sym typeface="Noto Sans"/>
              </a:rPr>
              <a:t>ed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hajts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be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kelyhet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C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alakúra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és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ülve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állva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guggolva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helyez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be.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46" marR="0" lvl="2" indent="-3454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Helyez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hajtogatott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kelyhet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hüvelybe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úgy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hogy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hát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alsó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részét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célozza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meg.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46" marR="0" lvl="2" indent="-3454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A kehelynek bent 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i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kell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nyílnia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és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vákuumot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kell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képeznie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hogy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később ne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s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zivárg</a:t>
            </a:r>
            <a:r>
              <a:rPr lang="hu-HU" sz="2400" dirty="0" err="1">
                <a:latin typeface="Noto Sans"/>
                <a:ea typeface="Noto Sans"/>
                <a:cs typeface="Noto Sans"/>
                <a:sym typeface="Noto Sans"/>
              </a:rPr>
              <a:t>jon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46" marR="0" lvl="2" indent="-34544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A C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alakú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hajtáson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kívül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még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sok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más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gyakori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hajtás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is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létezik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549" name="Google Shape;1549;p73"/>
          <p:cNvSpPr/>
          <p:nvPr/>
        </p:nvSpPr>
        <p:spPr>
          <a:xfrm>
            <a:off x="15417805" y="1315924"/>
            <a:ext cx="2199847" cy="2123236"/>
          </a:xfrm>
          <a:custGeom>
            <a:avLst/>
            <a:gdLst/>
            <a:ahLst/>
            <a:cxnLst/>
            <a:rect l="l" t="t" r="r" b="b"/>
            <a:pathLst>
              <a:path w="2199847" h="2123236" extrusionOk="0">
                <a:moveTo>
                  <a:pt x="0" y="0"/>
                </a:moveTo>
                <a:lnTo>
                  <a:pt x="2199847" y="0"/>
                </a:lnTo>
                <a:lnTo>
                  <a:pt x="2199847" y="2123237"/>
                </a:lnTo>
                <a:lnTo>
                  <a:pt x="0" y="2123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73"/>
          <p:cNvSpPr txBox="1"/>
          <p:nvPr/>
        </p:nvSpPr>
        <p:spPr>
          <a:xfrm>
            <a:off x="9082820" y="3118230"/>
            <a:ext cx="7739700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18173" marR="0" lvl="1" indent="-25908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u="sng" dirty="0" err="1">
                <a:latin typeface="Noto Sans"/>
                <a:ea typeface="Noto Sans"/>
                <a:cs typeface="Noto Sans"/>
                <a:sym typeface="Noto Sans"/>
              </a:rPr>
              <a:t>Eltávolítás</a:t>
            </a:r>
            <a:r>
              <a:rPr lang="en-US" sz="2400" b="0" i="0" u="sng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: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Mos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meg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kez</a:t>
            </a:r>
            <a:r>
              <a:rPr lang="hu-HU" sz="2400" dirty="0" err="1">
                <a:latin typeface="Noto Sans"/>
                <a:ea typeface="Noto Sans"/>
                <a:cs typeface="Noto Sans"/>
                <a:sym typeface="Noto Sans"/>
              </a:rPr>
              <a:t>ed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lazíts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izmai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óvatosan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nyom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meg a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 kehely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alját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hogy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megtör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vákuumot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és így húzd ki.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Önts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ki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tartalmát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WC-be,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öblíts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ki,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majd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helyez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vissza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sterilizál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551" name="Google Shape;1551;p73"/>
          <p:cNvSpPr txBox="1"/>
          <p:nvPr/>
        </p:nvSpPr>
        <p:spPr>
          <a:xfrm>
            <a:off x="6952525" y="2269688"/>
            <a:ext cx="4383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2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lang="en-US" sz="2799" b="1">
                <a:solidFill>
                  <a:srgbClr val="9A1935"/>
                </a:solidFill>
              </a:rPr>
              <a:t>HASZNÁLATI ÚTMUTATÓ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73"/>
          <p:cNvSpPr txBox="1"/>
          <p:nvPr/>
        </p:nvSpPr>
        <p:spPr>
          <a:xfrm>
            <a:off x="8434393" y="896697"/>
            <a:ext cx="90186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MENSTRUÁCIÓS TERMÉKEK</a:t>
            </a:r>
            <a:endParaRPr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7" name="Google Shape;1557;p74"/>
          <p:cNvCxnSpPr/>
          <p:nvPr/>
        </p:nvCxnSpPr>
        <p:spPr>
          <a:xfrm>
            <a:off x="9153525" y="483262"/>
            <a:ext cx="0" cy="9477375"/>
          </a:xfrm>
          <a:prstGeom prst="straightConnector1">
            <a:avLst/>
          </a:prstGeom>
          <a:noFill/>
          <a:ln w="19050" cap="flat" cmpd="sng">
            <a:solidFill>
              <a:srgbClr val="EE4546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558" name="Google Shape;1558;p74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559" name="Google Shape;1559;p74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D6CE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74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 dirty="0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1. </a:t>
              </a:r>
              <a:r>
                <a:rPr lang="en-US" sz="3200" b="1" dirty="0" err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Alternatívák</a:t>
              </a:r>
              <a:r>
                <a:rPr lang="en-US" sz="3200" b="1" dirty="0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 – </a:t>
              </a:r>
              <a:r>
                <a:rPr lang="hu-HU" sz="3200" b="1" dirty="0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Mosható betét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1" name="Google Shape;1561;p74"/>
          <p:cNvSpPr/>
          <p:nvPr/>
        </p:nvSpPr>
        <p:spPr>
          <a:xfrm>
            <a:off x="459184" y="473737"/>
            <a:ext cx="17369632" cy="9477375"/>
          </a:xfrm>
          <a:custGeom>
            <a:avLst/>
            <a:gdLst/>
            <a:ahLst/>
            <a:cxnLst/>
            <a:rect l="l" t="t" r="r" b="b"/>
            <a:pathLst>
              <a:path w="23159510" h="12636500" extrusionOk="0">
                <a:moveTo>
                  <a:pt x="56243" y="0"/>
                </a:moveTo>
                <a:lnTo>
                  <a:pt x="23103267" y="0"/>
                </a:lnTo>
                <a:cubicBezTo>
                  <a:pt x="23134388" y="0"/>
                  <a:pt x="23159510" y="25527"/>
                  <a:pt x="23159510" y="57150"/>
                </a:cubicBezTo>
                <a:lnTo>
                  <a:pt x="23159510" y="12579350"/>
                </a:lnTo>
                <a:cubicBezTo>
                  <a:pt x="23159510" y="12610973"/>
                  <a:pt x="23134388" y="12636500"/>
                  <a:pt x="23103267" y="12636500"/>
                </a:cubicBezTo>
                <a:lnTo>
                  <a:pt x="56243" y="12636500"/>
                </a:lnTo>
                <a:cubicBezTo>
                  <a:pt x="25122" y="12636500"/>
                  <a:pt x="0" y="12610973"/>
                  <a:pt x="0" y="12579350"/>
                </a:cubicBezTo>
                <a:lnTo>
                  <a:pt x="0" y="57150"/>
                </a:lnTo>
                <a:cubicBezTo>
                  <a:pt x="0" y="25527"/>
                  <a:pt x="25122" y="0"/>
                  <a:pt x="56243" y="0"/>
                </a:cubicBezTo>
                <a:moveTo>
                  <a:pt x="56243" y="114300"/>
                </a:moveTo>
                <a:lnTo>
                  <a:pt x="56243" y="57150"/>
                </a:lnTo>
                <a:lnTo>
                  <a:pt x="112485" y="57150"/>
                </a:lnTo>
                <a:lnTo>
                  <a:pt x="112485" y="12579350"/>
                </a:lnTo>
                <a:lnTo>
                  <a:pt x="56243" y="12579350"/>
                </a:lnTo>
                <a:lnTo>
                  <a:pt x="56243" y="12522200"/>
                </a:lnTo>
                <a:lnTo>
                  <a:pt x="23103267" y="12522200"/>
                </a:lnTo>
                <a:lnTo>
                  <a:pt x="23103267" y="12579350"/>
                </a:lnTo>
                <a:lnTo>
                  <a:pt x="23047024" y="12579350"/>
                </a:lnTo>
                <a:lnTo>
                  <a:pt x="23047024" y="57150"/>
                </a:lnTo>
                <a:lnTo>
                  <a:pt x="23103267" y="57150"/>
                </a:lnTo>
                <a:lnTo>
                  <a:pt x="23103267" y="114300"/>
                </a:lnTo>
                <a:lnTo>
                  <a:pt x="56243" y="114300"/>
                </a:lnTo>
                <a:close/>
              </a:path>
            </a:pathLst>
          </a:custGeom>
          <a:solidFill>
            <a:srgbClr val="EE45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2" name="Google Shape;1562;p74"/>
          <p:cNvGrpSpPr/>
          <p:nvPr/>
        </p:nvGrpSpPr>
        <p:grpSpPr>
          <a:xfrm>
            <a:off x="17259300" y="8146144"/>
            <a:ext cx="1028700" cy="2039107"/>
            <a:chOff x="0" y="-200025"/>
            <a:chExt cx="270933" cy="537048"/>
          </a:xfrm>
        </p:grpSpPr>
        <p:sp>
          <p:nvSpPr>
            <p:cNvPr id="1563" name="Google Shape;1563;p74"/>
            <p:cNvSpPr/>
            <p:nvPr/>
          </p:nvSpPr>
          <p:spPr>
            <a:xfrm>
              <a:off x="0" y="0"/>
              <a:ext cx="270933" cy="337023"/>
            </a:xfrm>
            <a:custGeom>
              <a:avLst/>
              <a:gdLst/>
              <a:ahLst/>
              <a:cxnLst/>
              <a:rect l="l" t="t" r="r" b="b"/>
              <a:pathLst>
                <a:path w="270933" h="33702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337023"/>
                  </a:lnTo>
                  <a:lnTo>
                    <a:pt x="0" y="3370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74"/>
            <p:cNvSpPr txBox="1"/>
            <p:nvPr/>
          </p:nvSpPr>
          <p:spPr>
            <a:xfrm>
              <a:off x="0" y="-200025"/>
              <a:ext cx="270933" cy="537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7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5" name="Google Shape;1565;p74"/>
          <p:cNvSpPr/>
          <p:nvPr/>
        </p:nvSpPr>
        <p:spPr>
          <a:xfrm>
            <a:off x="16822643" y="8758176"/>
            <a:ext cx="1215723" cy="1202461"/>
          </a:xfrm>
          <a:custGeom>
            <a:avLst/>
            <a:gdLst/>
            <a:ahLst/>
            <a:cxnLst/>
            <a:rect l="l" t="t" r="r" b="b"/>
            <a:pathLst>
              <a:path w="1215723" h="1202461" extrusionOk="0">
                <a:moveTo>
                  <a:pt x="0" y="0"/>
                </a:moveTo>
                <a:lnTo>
                  <a:pt x="1215723" y="0"/>
                </a:lnTo>
                <a:lnTo>
                  <a:pt x="1215723" y="1202461"/>
                </a:lnTo>
                <a:lnTo>
                  <a:pt x="0" y="12024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74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74"/>
          <p:cNvSpPr txBox="1"/>
          <p:nvPr/>
        </p:nvSpPr>
        <p:spPr>
          <a:xfrm>
            <a:off x="1275798" y="2919411"/>
            <a:ext cx="7353900" cy="6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Főbb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jellemzők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Ez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egy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puha,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nedvszívó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termék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amelyet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fehérneműben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viselnek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vér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felszívására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textilbetétek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hasonlóak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eldobható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betétekhez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de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pamutból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gyapjúból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lenből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készülnek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 alul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vízálló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réteggel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hogy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megakadályozzák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szivárgást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Fém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műanyag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kapcsokkal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rögzíthetők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alsóneműhöz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568" name="Google Shape;1568;p74"/>
          <p:cNvSpPr txBox="1"/>
          <p:nvPr/>
        </p:nvSpPr>
        <p:spPr>
          <a:xfrm>
            <a:off x="9681944" y="2919411"/>
            <a:ext cx="7448400" cy="73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Mit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kell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figyelembe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venni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mosható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betétek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különböző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méretekben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és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nedvszívó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képességben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kaphatók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(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könnyű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nehéz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éjszakai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szülés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utáni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).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Kezd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egy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5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darabos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szettel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hogy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kiderüljön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mi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működik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legjobban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Az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újrahasználható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betétek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kényelmet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fenntarthatóságot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és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megtakarítást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kínálnak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és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azok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számára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jelenthetnek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megoldást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akik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környezetbarát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alternatívát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keresnek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eldobható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betétek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helyett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2400" dirty="0"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569" name="Google Shape;1569;p74"/>
          <p:cNvSpPr/>
          <p:nvPr/>
        </p:nvSpPr>
        <p:spPr>
          <a:xfrm>
            <a:off x="14857243" y="1268299"/>
            <a:ext cx="2595743" cy="1948044"/>
          </a:xfrm>
          <a:custGeom>
            <a:avLst/>
            <a:gdLst/>
            <a:ahLst/>
            <a:cxnLst/>
            <a:rect l="l" t="t" r="r" b="b"/>
            <a:pathLst>
              <a:path w="2595743" h="1948044" extrusionOk="0">
                <a:moveTo>
                  <a:pt x="0" y="0"/>
                </a:moveTo>
                <a:lnTo>
                  <a:pt x="2595743" y="0"/>
                </a:lnTo>
                <a:lnTo>
                  <a:pt x="2595743" y="1948044"/>
                </a:lnTo>
                <a:lnTo>
                  <a:pt x="0" y="19480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74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6.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74"/>
          <p:cNvSpPr txBox="1"/>
          <p:nvPr/>
        </p:nvSpPr>
        <p:spPr>
          <a:xfrm>
            <a:off x="8434393" y="896697"/>
            <a:ext cx="90186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MENSTRUÁCIÓS TERMÉKEK</a:t>
            </a:r>
            <a:endParaRPr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75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577" name="Google Shape;1577;p75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D6CE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75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1. </a:t>
              </a:r>
              <a:r>
                <a:rPr lang="en-US" sz="3200" b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Alternatívák - Újrafelhasználható textilbetét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9" name="Google Shape;1579;p75"/>
          <p:cNvSpPr/>
          <p:nvPr/>
        </p:nvSpPr>
        <p:spPr>
          <a:xfrm>
            <a:off x="459184" y="473737"/>
            <a:ext cx="17369632" cy="9477375"/>
          </a:xfrm>
          <a:custGeom>
            <a:avLst/>
            <a:gdLst/>
            <a:ahLst/>
            <a:cxnLst/>
            <a:rect l="l" t="t" r="r" b="b"/>
            <a:pathLst>
              <a:path w="23159510" h="12636500" extrusionOk="0">
                <a:moveTo>
                  <a:pt x="56243" y="0"/>
                </a:moveTo>
                <a:lnTo>
                  <a:pt x="23103267" y="0"/>
                </a:lnTo>
                <a:cubicBezTo>
                  <a:pt x="23134388" y="0"/>
                  <a:pt x="23159510" y="25527"/>
                  <a:pt x="23159510" y="57150"/>
                </a:cubicBezTo>
                <a:lnTo>
                  <a:pt x="23159510" y="12579350"/>
                </a:lnTo>
                <a:cubicBezTo>
                  <a:pt x="23159510" y="12610973"/>
                  <a:pt x="23134388" y="12636500"/>
                  <a:pt x="23103267" y="12636500"/>
                </a:cubicBezTo>
                <a:lnTo>
                  <a:pt x="56243" y="12636500"/>
                </a:lnTo>
                <a:cubicBezTo>
                  <a:pt x="25122" y="12636500"/>
                  <a:pt x="0" y="12610973"/>
                  <a:pt x="0" y="12579350"/>
                </a:cubicBezTo>
                <a:lnTo>
                  <a:pt x="0" y="57150"/>
                </a:lnTo>
                <a:cubicBezTo>
                  <a:pt x="0" y="25527"/>
                  <a:pt x="25122" y="0"/>
                  <a:pt x="56243" y="0"/>
                </a:cubicBezTo>
                <a:moveTo>
                  <a:pt x="56243" y="114300"/>
                </a:moveTo>
                <a:lnTo>
                  <a:pt x="56243" y="57150"/>
                </a:lnTo>
                <a:lnTo>
                  <a:pt x="112485" y="57150"/>
                </a:lnTo>
                <a:lnTo>
                  <a:pt x="112485" y="12579350"/>
                </a:lnTo>
                <a:lnTo>
                  <a:pt x="56243" y="12579350"/>
                </a:lnTo>
                <a:lnTo>
                  <a:pt x="56243" y="12522200"/>
                </a:lnTo>
                <a:lnTo>
                  <a:pt x="23103267" y="12522200"/>
                </a:lnTo>
                <a:lnTo>
                  <a:pt x="23103267" y="12579350"/>
                </a:lnTo>
                <a:lnTo>
                  <a:pt x="23047024" y="12579350"/>
                </a:lnTo>
                <a:lnTo>
                  <a:pt x="23047024" y="57150"/>
                </a:lnTo>
                <a:lnTo>
                  <a:pt x="23103267" y="57150"/>
                </a:lnTo>
                <a:lnTo>
                  <a:pt x="23103267" y="114300"/>
                </a:lnTo>
                <a:lnTo>
                  <a:pt x="56243" y="114300"/>
                </a:lnTo>
                <a:close/>
              </a:path>
            </a:pathLst>
          </a:custGeom>
          <a:solidFill>
            <a:srgbClr val="EE45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0" name="Google Shape;1580;p75"/>
          <p:cNvGrpSpPr/>
          <p:nvPr/>
        </p:nvGrpSpPr>
        <p:grpSpPr>
          <a:xfrm>
            <a:off x="17259300" y="8146144"/>
            <a:ext cx="1028700" cy="2039107"/>
            <a:chOff x="0" y="-200025"/>
            <a:chExt cx="270933" cy="537048"/>
          </a:xfrm>
        </p:grpSpPr>
        <p:sp>
          <p:nvSpPr>
            <p:cNvPr id="1581" name="Google Shape;1581;p75"/>
            <p:cNvSpPr/>
            <p:nvPr/>
          </p:nvSpPr>
          <p:spPr>
            <a:xfrm>
              <a:off x="0" y="0"/>
              <a:ext cx="270933" cy="337023"/>
            </a:xfrm>
            <a:custGeom>
              <a:avLst/>
              <a:gdLst/>
              <a:ahLst/>
              <a:cxnLst/>
              <a:rect l="l" t="t" r="r" b="b"/>
              <a:pathLst>
                <a:path w="270933" h="33702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337023"/>
                  </a:lnTo>
                  <a:lnTo>
                    <a:pt x="0" y="3370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75"/>
            <p:cNvSpPr txBox="1"/>
            <p:nvPr/>
          </p:nvSpPr>
          <p:spPr>
            <a:xfrm>
              <a:off x="0" y="-200025"/>
              <a:ext cx="270933" cy="537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7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3" name="Google Shape;1583;p75"/>
          <p:cNvSpPr/>
          <p:nvPr/>
        </p:nvSpPr>
        <p:spPr>
          <a:xfrm>
            <a:off x="16822643" y="8758176"/>
            <a:ext cx="1215723" cy="1202461"/>
          </a:xfrm>
          <a:custGeom>
            <a:avLst/>
            <a:gdLst/>
            <a:ahLst/>
            <a:cxnLst/>
            <a:rect l="l" t="t" r="r" b="b"/>
            <a:pathLst>
              <a:path w="1215723" h="1202461" extrusionOk="0">
                <a:moveTo>
                  <a:pt x="0" y="0"/>
                </a:moveTo>
                <a:lnTo>
                  <a:pt x="1215723" y="0"/>
                </a:lnTo>
                <a:lnTo>
                  <a:pt x="1215723" y="1202461"/>
                </a:lnTo>
                <a:lnTo>
                  <a:pt x="0" y="12024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75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75"/>
          <p:cNvSpPr/>
          <p:nvPr/>
        </p:nvSpPr>
        <p:spPr>
          <a:xfrm>
            <a:off x="10515663" y="3525873"/>
            <a:ext cx="6709027" cy="5034966"/>
          </a:xfrm>
          <a:custGeom>
            <a:avLst/>
            <a:gdLst/>
            <a:ahLst/>
            <a:cxnLst/>
            <a:rect l="l" t="t" r="r" b="b"/>
            <a:pathLst>
              <a:path w="6709027" h="5034966" extrusionOk="0">
                <a:moveTo>
                  <a:pt x="0" y="0"/>
                </a:moveTo>
                <a:lnTo>
                  <a:pt x="6709027" y="0"/>
                </a:lnTo>
                <a:lnTo>
                  <a:pt x="6709027" y="5034966"/>
                </a:lnTo>
                <a:lnTo>
                  <a:pt x="0" y="5034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75"/>
          <p:cNvSpPr txBox="1"/>
          <p:nvPr/>
        </p:nvSpPr>
        <p:spPr>
          <a:xfrm>
            <a:off x="1210959" y="3042030"/>
            <a:ext cx="8700900" cy="62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18173" marR="0" lvl="1" indent="-25908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Használ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úgy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ahogy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eldobható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betétet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használná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3-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4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óránként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kell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cserélni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használt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betéteket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tárold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vízálló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tasakban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(ha 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házon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kívül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kell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cserélni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).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Mos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ki </a:t>
            </a:r>
            <a:r>
              <a:rPr lang="en-US" sz="2400" b="1" dirty="0" err="1">
                <a:latin typeface="Noto Sans"/>
                <a:ea typeface="Noto Sans"/>
                <a:cs typeface="Noto Sans"/>
                <a:sym typeface="Noto Sans"/>
              </a:rPr>
              <a:t>hideg</a:t>
            </a:r>
            <a:r>
              <a:rPr lang="en-US" sz="24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dirty="0" err="1">
                <a:latin typeface="Noto Sans"/>
                <a:ea typeface="Noto Sans"/>
                <a:cs typeface="Noto Sans"/>
                <a:sym typeface="Noto Sans"/>
              </a:rPr>
              <a:t>vízzel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mielőtt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mosógépben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mosná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(a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többi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ruhával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együtt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moshatók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és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nem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hagynak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foltot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!).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Kerül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öblítőt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vasalást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és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szárítógép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használatát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– 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ezek mind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csökkenti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nedvszívó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képességet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587" name="Google Shape;1587;p75"/>
          <p:cNvSpPr txBox="1"/>
          <p:nvPr/>
        </p:nvSpPr>
        <p:spPr>
          <a:xfrm>
            <a:off x="6820375" y="2318088"/>
            <a:ext cx="5289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2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lang="en-US" sz="2799" b="1">
                <a:solidFill>
                  <a:srgbClr val="9A1935"/>
                </a:solidFill>
              </a:rPr>
              <a:t>HASZNÁLATI ÚTMUTATÓ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75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6.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75"/>
          <p:cNvSpPr txBox="1"/>
          <p:nvPr/>
        </p:nvSpPr>
        <p:spPr>
          <a:xfrm>
            <a:off x="8434393" y="896697"/>
            <a:ext cx="90186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MENSTRUÁCIÓS TERMÉKEK</a:t>
            </a:r>
            <a:endParaRPr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4" name="Google Shape;1594;p76"/>
          <p:cNvCxnSpPr/>
          <p:nvPr/>
        </p:nvCxnSpPr>
        <p:spPr>
          <a:xfrm>
            <a:off x="9153525" y="483262"/>
            <a:ext cx="0" cy="9477375"/>
          </a:xfrm>
          <a:prstGeom prst="straightConnector1">
            <a:avLst/>
          </a:prstGeom>
          <a:noFill/>
          <a:ln w="19050" cap="flat" cmpd="sng">
            <a:solidFill>
              <a:srgbClr val="EE4546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595" name="Google Shape;1595;p76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596" name="Google Shape;1596;p76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D6CE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76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1. </a:t>
              </a:r>
              <a:r>
                <a:rPr lang="en-US" sz="3200" b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Alternatívák - Menstruációs bugyi</a:t>
              </a:r>
              <a:endParaRPr sz="3200" b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  <p:sp>
        <p:nvSpPr>
          <p:cNvPr id="1598" name="Google Shape;1598;p76"/>
          <p:cNvSpPr/>
          <p:nvPr/>
        </p:nvSpPr>
        <p:spPr>
          <a:xfrm>
            <a:off x="468709" y="483262"/>
            <a:ext cx="17369632" cy="9477375"/>
          </a:xfrm>
          <a:custGeom>
            <a:avLst/>
            <a:gdLst/>
            <a:ahLst/>
            <a:cxnLst/>
            <a:rect l="l" t="t" r="r" b="b"/>
            <a:pathLst>
              <a:path w="23159510" h="12636500" extrusionOk="0">
                <a:moveTo>
                  <a:pt x="56243" y="0"/>
                </a:moveTo>
                <a:lnTo>
                  <a:pt x="23103267" y="0"/>
                </a:lnTo>
                <a:cubicBezTo>
                  <a:pt x="23134388" y="0"/>
                  <a:pt x="23159510" y="25527"/>
                  <a:pt x="23159510" y="57150"/>
                </a:cubicBezTo>
                <a:lnTo>
                  <a:pt x="23159510" y="12579350"/>
                </a:lnTo>
                <a:cubicBezTo>
                  <a:pt x="23159510" y="12610973"/>
                  <a:pt x="23134388" y="12636500"/>
                  <a:pt x="23103267" y="12636500"/>
                </a:cubicBezTo>
                <a:lnTo>
                  <a:pt x="56243" y="12636500"/>
                </a:lnTo>
                <a:cubicBezTo>
                  <a:pt x="25122" y="12636500"/>
                  <a:pt x="0" y="12610973"/>
                  <a:pt x="0" y="12579350"/>
                </a:cubicBezTo>
                <a:lnTo>
                  <a:pt x="0" y="57150"/>
                </a:lnTo>
                <a:cubicBezTo>
                  <a:pt x="0" y="25527"/>
                  <a:pt x="25122" y="0"/>
                  <a:pt x="56243" y="0"/>
                </a:cubicBezTo>
                <a:moveTo>
                  <a:pt x="56243" y="114300"/>
                </a:moveTo>
                <a:lnTo>
                  <a:pt x="56243" y="57150"/>
                </a:lnTo>
                <a:lnTo>
                  <a:pt x="112485" y="57150"/>
                </a:lnTo>
                <a:lnTo>
                  <a:pt x="112485" y="12579350"/>
                </a:lnTo>
                <a:lnTo>
                  <a:pt x="56243" y="12579350"/>
                </a:lnTo>
                <a:lnTo>
                  <a:pt x="56243" y="12522200"/>
                </a:lnTo>
                <a:lnTo>
                  <a:pt x="23103267" y="12522200"/>
                </a:lnTo>
                <a:lnTo>
                  <a:pt x="23103267" y="12579350"/>
                </a:lnTo>
                <a:lnTo>
                  <a:pt x="23047024" y="12579350"/>
                </a:lnTo>
                <a:lnTo>
                  <a:pt x="23047024" y="57150"/>
                </a:lnTo>
                <a:lnTo>
                  <a:pt x="23103267" y="57150"/>
                </a:lnTo>
                <a:lnTo>
                  <a:pt x="23103267" y="114300"/>
                </a:lnTo>
                <a:lnTo>
                  <a:pt x="56243" y="114300"/>
                </a:lnTo>
                <a:close/>
              </a:path>
            </a:pathLst>
          </a:custGeom>
          <a:solidFill>
            <a:srgbClr val="EE45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9" name="Google Shape;1599;p76"/>
          <p:cNvGrpSpPr/>
          <p:nvPr/>
        </p:nvGrpSpPr>
        <p:grpSpPr>
          <a:xfrm>
            <a:off x="17259300" y="8146144"/>
            <a:ext cx="1028700" cy="2039107"/>
            <a:chOff x="0" y="-200025"/>
            <a:chExt cx="270933" cy="537048"/>
          </a:xfrm>
        </p:grpSpPr>
        <p:sp>
          <p:nvSpPr>
            <p:cNvPr id="1600" name="Google Shape;1600;p76"/>
            <p:cNvSpPr/>
            <p:nvPr/>
          </p:nvSpPr>
          <p:spPr>
            <a:xfrm>
              <a:off x="0" y="0"/>
              <a:ext cx="270933" cy="337023"/>
            </a:xfrm>
            <a:custGeom>
              <a:avLst/>
              <a:gdLst/>
              <a:ahLst/>
              <a:cxnLst/>
              <a:rect l="l" t="t" r="r" b="b"/>
              <a:pathLst>
                <a:path w="270933" h="33702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337023"/>
                  </a:lnTo>
                  <a:lnTo>
                    <a:pt x="0" y="3370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76"/>
            <p:cNvSpPr txBox="1"/>
            <p:nvPr/>
          </p:nvSpPr>
          <p:spPr>
            <a:xfrm>
              <a:off x="0" y="-200025"/>
              <a:ext cx="270933" cy="537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7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2" name="Google Shape;1602;p76"/>
          <p:cNvSpPr/>
          <p:nvPr/>
        </p:nvSpPr>
        <p:spPr>
          <a:xfrm>
            <a:off x="16822643" y="8758176"/>
            <a:ext cx="1215723" cy="1202461"/>
          </a:xfrm>
          <a:custGeom>
            <a:avLst/>
            <a:gdLst/>
            <a:ahLst/>
            <a:cxnLst/>
            <a:rect l="l" t="t" r="r" b="b"/>
            <a:pathLst>
              <a:path w="1215723" h="1202461" extrusionOk="0">
                <a:moveTo>
                  <a:pt x="0" y="0"/>
                </a:moveTo>
                <a:lnTo>
                  <a:pt x="1215723" y="0"/>
                </a:lnTo>
                <a:lnTo>
                  <a:pt x="1215723" y="1202461"/>
                </a:lnTo>
                <a:lnTo>
                  <a:pt x="0" y="12024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76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76"/>
          <p:cNvSpPr txBox="1"/>
          <p:nvPr/>
        </p:nvSpPr>
        <p:spPr>
          <a:xfrm>
            <a:off x="1028700" y="2919411"/>
            <a:ext cx="7736400" cy="60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Főbb jellemzők: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A menstruációs bugyi hasonló a normál bugyihoz, de nedvszívó rétegekkel és szivárgásmentes membránnal rendelkeznek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2" marR="0" lvl="1" indent="-25908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Egyes modellek bambuszréteget is tartalmaznak a jobb nedvszívás érdekében.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2" marR="0" lvl="1" indent="-25908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Elérhetők menstruációs fürdőruhák is.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A menstruációs bugyik élettartama általában 2–5 év.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605" name="Google Shape;1605;p76"/>
          <p:cNvSpPr txBox="1"/>
          <p:nvPr/>
        </p:nvSpPr>
        <p:spPr>
          <a:xfrm>
            <a:off x="9670949" y="2928936"/>
            <a:ext cx="7448400" cy="672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Mire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érdemes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odafigyelni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2" marR="0" lvl="1" indent="-25908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Helyes méretet v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álassz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vérzés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erőssége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és saját méreted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alapján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2" marR="0" lvl="1" indent="-25908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Egy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teljes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ciklushoz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: 5-7 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darab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ajánlott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2" marR="0" lvl="1" indent="-25908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kehely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mellé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tartalékként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: 2-3 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db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2" marR="0" lvl="1" indent="-259085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Részesíts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előnyben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 minősített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organikus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pamutot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Kerülj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illat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- és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szagsemlegesítő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adalékokat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valamint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z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okat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márkákat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amelyek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PFAS-t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használnak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606" name="Google Shape;1606;p76"/>
          <p:cNvSpPr/>
          <p:nvPr/>
        </p:nvSpPr>
        <p:spPr>
          <a:xfrm rot="1702425">
            <a:off x="14627761" y="1422858"/>
            <a:ext cx="2537988" cy="1755835"/>
          </a:xfrm>
          <a:custGeom>
            <a:avLst/>
            <a:gdLst/>
            <a:ahLst/>
            <a:cxnLst/>
            <a:rect l="l" t="t" r="r" b="b"/>
            <a:pathLst>
              <a:path w="2537988" h="1755835" extrusionOk="0">
                <a:moveTo>
                  <a:pt x="0" y="0"/>
                </a:moveTo>
                <a:lnTo>
                  <a:pt x="2537987" y="0"/>
                </a:lnTo>
                <a:lnTo>
                  <a:pt x="2537987" y="1755835"/>
                </a:lnTo>
                <a:lnTo>
                  <a:pt x="0" y="1755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36853" t="-209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76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6.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76"/>
          <p:cNvSpPr txBox="1"/>
          <p:nvPr/>
        </p:nvSpPr>
        <p:spPr>
          <a:xfrm>
            <a:off x="8434393" y="896697"/>
            <a:ext cx="90186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MENSTRUÁCIÓS TERMÉKEK</a:t>
            </a:r>
            <a:endParaRPr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3" name="Google Shape;1613;p77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614" name="Google Shape;1614;p77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D6CE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77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1. </a:t>
              </a:r>
              <a:r>
                <a:rPr lang="en-US" sz="3200" b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Alternatívák - Menstruációs bugyi</a:t>
              </a:r>
              <a:endParaRPr sz="3200" b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  <p:sp>
        <p:nvSpPr>
          <p:cNvPr id="1616" name="Google Shape;1616;p77"/>
          <p:cNvSpPr/>
          <p:nvPr/>
        </p:nvSpPr>
        <p:spPr>
          <a:xfrm>
            <a:off x="459184" y="473737"/>
            <a:ext cx="17369632" cy="9477375"/>
          </a:xfrm>
          <a:custGeom>
            <a:avLst/>
            <a:gdLst/>
            <a:ahLst/>
            <a:cxnLst/>
            <a:rect l="l" t="t" r="r" b="b"/>
            <a:pathLst>
              <a:path w="23159510" h="12636500" extrusionOk="0">
                <a:moveTo>
                  <a:pt x="56243" y="0"/>
                </a:moveTo>
                <a:lnTo>
                  <a:pt x="23103267" y="0"/>
                </a:lnTo>
                <a:cubicBezTo>
                  <a:pt x="23134388" y="0"/>
                  <a:pt x="23159510" y="25527"/>
                  <a:pt x="23159510" y="57150"/>
                </a:cubicBezTo>
                <a:lnTo>
                  <a:pt x="23159510" y="12579350"/>
                </a:lnTo>
                <a:cubicBezTo>
                  <a:pt x="23159510" y="12610973"/>
                  <a:pt x="23134388" y="12636500"/>
                  <a:pt x="23103267" y="12636500"/>
                </a:cubicBezTo>
                <a:lnTo>
                  <a:pt x="56243" y="12636500"/>
                </a:lnTo>
                <a:cubicBezTo>
                  <a:pt x="25122" y="12636500"/>
                  <a:pt x="0" y="12610973"/>
                  <a:pt x="0" y="12579350"/>
                </a:cubicBezTo>
                <a:lnTo>
                  <a:pt x="0" y="57150"/>
                </a:lnTo>
                <a:cubicBezTo>
                  <a:pt x="0" y="25527"/>
                  <a:pt x="25122" y="0"/>
                  <a:pt x="56243" y="0"/>
                </a:cubicBezTo>
                <a:moveTo>
                  <a:pt x="56243" y="114300"/>
                </a:moveTo>
                <a:lnTo>
                  <a:pt x="56243" y="57150"/>
                </a:lnTo>
                <a:lnTo>
                  <a:pt x="112485" y="57150"/>
                </a:lnTo>
                <a:lnTo>
                  <a:pt x="112485" y="12579350"/>
                </a:lnTo>
                <a:lnTo>
                  <a:pt x="56243" y="12579350"/>
                </a:lnTo>
                <a:lnTo>
                  <a:pt x="56243" y="12522200"/>
                </a:lnTo>
                <a:lnTo>
                  <a:pt x="23103267" y="12522200"/>
                </a:lnTo>
                <a:lnTo>
                  <a:pt x="23103267" y="12579350"/>
                </a:lnTo>
                <a:lnTo>
                  <a:pt x="23047024" y="12579350"/>
                </a:lnTo>
                <a:lnTo>
                  <a:pt x="23047024" y="57150"/>
                </a:lnTo>
                <a:lnTo>
                  <a:pt x="23103267" y="57150"/>
                </a:lnTo>
                <a:lnTo>
                  <a:pt x="23103267" y="114300"/>
                </a:lnTo>
                <a:lnTo>
                  <a:pt x="56243" y="114300"/>
                </a:lnTo>
                <a:close/>
              </a:path>
            </a:pathLst>
          </a:custGeom>
          <a:solidFill>
            <a:srgbClr val="EE45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7" name="Google Shape;1617;p77"/>
          <p:cNvGrpSpPr/>
          <p:nvPr/>
        </p:nvGrpSpPr>
        <p:grpSpPr>
          <a:xfrm>
            <a:off x="17259300" y="8146144"/>
            <a:ext cx="1028700" cy="2039107"/>
            <a:chOff x="0" y="-200025"/>
            <a:chExt cx="270933" cy="537048"/>
          </a:xfrm>
        </p:grpSpPr>
        <p:sp>
          <p:nvSpPr>
            <p:cNvPr id="1618" name="Google Shape;1618;p77"/>
            <p:cNvSpPr/>
            <p:nvPr/>
          </p:nvSpPr>
          <p:spPr>
            <a:xfrm>
              <a:off x="0" y="0"/>
              <a:ext cx="270933" cy="337023"/>
            </a:xfrm>
            <a:custGeom>
              <a:avLst/>
              <a:gdLst/>
              <a:ahLst/>
              <a:cxnLst/>
              <a:rect l="l" t="t" r="r" b="b"/>
              <a:pathLst>
                <a:path w="270933" h="33702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337023"/>
                  </a:lnTo>
                  <a:lnTo>
                    <a:pt x="0" y="3370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77"/>
            <p:cNvSpPr txBox="1"/>
            <p:nvPr/>
          </p:nvSpPr>
          <p:spPr>
            <a:xfrm>
              <a:off x="0" y="-200025"/>
              <a:ext cx="270933" cy="537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7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0" name="Google Shape;1620;p77"/>
          <p:cNvSpPr/>
          <p:nvPr/>
        </p:nvSpPr>
        <p:spPr>
          <a:xfrm>
            <a:off x="16822643" y="8758176"/>
            <a:ext cx="1215723" cy="1202461"/>
          </a:xfrm>
          <a:custGeom>
            <a:avLst/>
            <a:gdLst/>
            <a:ahLst/>
            <a:cxnLst/>
            <a:rect l="l" t="t" r="r" b="b"/>
            <a:pathLst>
              <a:path w="1215723" h="1202461" extrusionOk="0">
                <a:moveTo>
                  <a:pt x="0" y="0"/>
                </a:moveTo>
                <a:lnTo>
                  <a:pt x="1215723" y="0"/>
                </a:lnTo>
                <a:lnTo>
                  <a:pt x="1215723" y="1202461"/>
                </a:lnTo>
                <a:lnTo>
                  <a:pt x="0" y="12024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p77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2" name="Google Shape;1622;p77"/>
          <p:cNvSpPr txBox="1"/>
          <p:nvPr/>
        </p:nvSpPr>
        <p:spPr>
          <a:xfrm>
            <a:off x="1210959" y="3042030"/>
            <a:ext cx="9439500" cy="686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18173" marR="0" lvl="1" indent="-259086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Normál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fehérneműként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használható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Válas</a:t>
            </a:r>
            <a:r>
              <a:rPr lang="hu-HU" sz="2400" dirty="0" err="1">
                <a:latin typeface="Noto Sans"/>
                <a:ea typeface="Noto Sans"/>
                <a:cs typeface="Noto Sans"/>
                <a:sym typeface="Noto Sans"/>
              </a:rPr>
              <a:t>zd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ki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legkényelmesebb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stílust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vérzés erőssége alapján cseréld, így 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4-12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óránként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lehet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szükség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cserére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használt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bugyikat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vízálló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zsákban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tárol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(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ha házon kívül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kell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cseréln</a:t>
            </a:r>
            <a:r>
              <a:rPr lang="hu-HU" sz="2400" dirty="0" err="1">
                <a:latin typeface="Noto Sans"/>
                <a:ea typeface="Noto Sans"/>
                <a:cs typeface="Noto Sans"/>
                <a:sym typeface="Noto Sans"/>
              </a:rPr>
              <a:t>ed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).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Mos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ki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hideg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vízzel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mielőtt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mosógépben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mosná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(a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többi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ruhával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együtt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moshatók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és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nem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hagynak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foltot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!).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Kerül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öblítő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használatát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vasalást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és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szárít</a:t>
            </a:r>
            <a:r>
              <a:rPr lang="hu-HU" sz="2400" dirty="0" err="1">
                <a:latin typeface="Noto Sans"/>
                <a:ea typeface="Noto Sans"/>
                <a:cs typeface="Noto Sans"/>
                <a:sym typeface="Noto Sans"/>
              </a:rPr>
              <a:t>ógépe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t –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csökkenti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nedvszívó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képességet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623" name="Google Shape;1623;p77"/>
          <p:cNvSpPr txBox="1"/>
          <p:nvPr/>
        </p:nvSpPr>
        <p:spPr>
          <a:xfrm>
            <a:off x="7173723" y="2300100"/>
            <a:ext cx="4398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2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lang="en-US" sz="2799" b="1">
                <a:solidFill>
                  <a:srgbClr val="9A1935"/>
                </a:solidFill>
              </a:rPr>
              <a:t>HASZNÁLATI ÚTMUTATÓ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p77"/>
          <p:cNvSpPr/>
          <p:nvPr/>
        </p:nvSpPr>
        <p:spPr>
          <a:xfrm rot="1702425">
            <a:off x="10754984" y="3566673"/>
            <a:ext cx="6065287" cy="4196097"/>
          </a:xfrm>
          <a:custGeom>
            <a:avLst/>
            <a:gdLst/>
            <a:ahLst/>
            <a:cxnLst/>
            <a:rect l="l" t="t" r="r" b="b"/>
            <a:pathLst>
              <a:path w="6065287" h="4196097" extrusionOk="0">
                <a:moveTo>
                  <a:pt x="0" y="0"/>
                </a:moveTo>
                <a:lnTo>
                  <a:pt x="6065287" y="0"/>
                </a:lnTo>
                <a:lnTo>
                  <a:pt x="6065287" y="4196097"/>
                </a:lnTo>
                <a:lnTo>
                  <a:pt x="0" y="41960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36853" t="-209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p77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6.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77"/>
          <p:cNvSpPr txBox="1"/>
          <p:nvPr/>
        </p:nvSpPr>
        <p:spPr>
          <a:xfrm>
            <a:off x="8434393" y="896697"/>
            <a:ext cx="90186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MENSTRUÁCIÓS TERMÉKEK</a:t>
            </a:r>
            <a:endParaRPr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1" name="Google Shape;1631;p78"/>
          <p:cNvCxnSpPr/>
          <p:nvPr/>
        </p:nvCxnSpPr>
        <p:spPr>
          <a:xfrm>
            <a:off x="9153525" y="483262"/>
            <a:ext cx="0" cy="9477375"/>
          </a:xfrm>
          <a:prstGeom prst="straightConnector1">
            <a:avLst/>
          </a:prstGeom>
          <a:noFill/>
          <a:ln w="19050" cap="flat" cmpd="sng">
            <a:solidFill>
              <a:srgbClr val="EE4546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32" name="Google Shape;1632;p78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633" name="Google Shape;1633;p78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D6CE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78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1. </a:t>
              </a:r>
              <a:r>
                <a:rPr lang="en-US" sz="3200" b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Alternatívák – Menstruációs korong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5" name="Google Shape;1635;p78"/>
          <p:cNvSpPr/>
          <p:nvPr/>
        </p:nvSpPr>
        <p:spPr>
          <a:xfrm>
            <a:off x="459184" y="473737"/>
            <a:ext cx="17369632" cy="9477375"/>
          </a:xfrm>
          <a:custGeom>
            <a:avLst/>
            <a:gdLst/>
            <a:ahLst/>
            <a:cxnLst/>
            <a:rect l="l" t="t" r="r" b="b"/>
            <a:pathLst>
              <a:path w="23159510" h="12636500" extrusionOk="0">
                <a:moveTo>
                  <a:pt x="56243" y="0"/>
                </a:moveTo>
                <a:lnTo>
                  <a:pt x="23103267" y="0"/>
                </a:lnTo>
                <a:cubicBezTo>
                  <a:pt x="23134388" y="0"/>
                  <a:pt x="23159510" y="25527"/>
                  <a:pt x="23159510" y="57150"/>
                </a:cubicBezTo>
                <a:lnTo>
                  <a:pt x="23159510" y="12579350"/>
                </a:lnTo>
                <a:cubicBezTo>
                  <a:pt x="23159510" y="12610973"/>
                  <a:pt x="23134388" y="12636500"/>
                  <a:pt x="23103267" y="12636500"/>
                </a:cubicBezTo>
                <a:lnTo>
                  <a:pt x="56243" y="12636500"/>
                </a:lnTo>
                <a:cubicBezTo>
                  <a:pt x="25122" y="12636500"/>
                  <a:pt x="0" y="12610973"/>
                  <a:pt x="0" y="12579350"/>
                </a:cubicBezTo>
                <a:lnTo>
                  <a:pt x="0" y="57150"/>
                </a:lnTo>
                <a:cubicBezTo>
                  <a:pt x="0" y="25527"/>
                  <a:pt x="25122" y="0"/>
                  <a:pt x="56243" y="0"/>
                </a:cubicBezTo>
                <a:moveTo>
                  <a:pt x="56243" y="114300"/>
                </a:moveTo>
                <a:lnTo>
                  <a:pt x="56243" y="57150"/>
                </a:lnTo>
                <a:lnTo>
                  <a:pt x="112485" y="57150"/>
                </a:lnTo>
                <a:lnTo>
                  <a:pt x="112485" y="12579350"/>
                </a:lnTo>
                <a:lnTo>
                  <a:pt x="56243" y="12579350"/>
                </a:lnTo>
                <a:lnTo>
                  <a:pt x="56243" y="12522200"/>
                </a:lnTo>
                <a:lnTo>
                  <a:pt x="23103267" y="12522200"/>
                </a:lnTo>
                <a:lnTo>
                  <a:pt x="23103267" y="12579350"/>
                </a:lnTo>
                <a:lnTo>
                  <a:pt x="23047024" y="12579350"/>
                </a:lnTo>
                <a:lnTo>
                  <a:pt x="23047024" y="57150"/>
                </a:lnTo>
                <a:lnTo>
                  <a:pt x="23103267" y="57150"/>
                </a:lnTo>
                <a:lnTo>
                  <a:pt x="23103267" y="114300"/>
                </a:lnTo>
                <a:lnTo>
                  <a:pt x="56243" y="114300"/>
                </a:lnTo>
                <a:close/>
              </a:path>
            </a:pathLst>
          </a:custGeom>
          <a:solidFill>
            <a:srgbClr val="EE45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36" name="Google Shape;1636;p78"/>
          <p:cNvGrpSpPr/>
          <p:nvPr/>
        </p:nvGrpSpPr>
        <p:grpSpPr>
          <a:xfrm>
            <a:off x="17259300" y="8146144"/>
            <a:ext cx="1028700" cy="2039107"/>
            <a:chOff x="0" y="-200025"/>
            <a:chExt cx="270933" cy="537048"/>
          </a:xfrm>
        </p:grpSpPr>
        <p:sp>
          <p:nvSpPr>
            <p:cNvPr id="1637" name="Google Shape;1637;p78"/>
            <p:cNvSpPr/>
            <p:nvPr/>
          </p:nvSpPr>
          <p:spPr>
            <a:xfrm>
              <a:off x="0" y="0"/>
              <a:ext cx="270933" cy="337023"/>
            </a:xfrm>
            <a:custGeom>
              <a:avLst/>
              <a:gdLst/>
              <a:ahLst/>
              <a:cxnLst/>
              <a:rect l="l" t="t" r="r" b="b"/>
              <a:pathLst>
                <a:path w="270933" h="33702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337023"/>
                  </a:lnTo>
                  <a:lnTo>
                    <a:pt x="0" y="3370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78"/>
            <p:cNvSpPr txBox="1"/>
            <p:nvPr/>
          </p:nvSpPr>
          <p:spPr>
            <a:xfrm>
              <a:off x="0" y="-200025"/>
              <a:ext cx="270933" cy="537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7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9" name="Google Shape;1639;p78"/>
          <p:cNvSpPr/>
          <p:nvPr/>
        </p:nvSpPr>
        <p:spPr>
          <a:xfrm>
            <a:off x="16822643" y="8758176"/>
            <a:ext cx="1215723" cy="1202461"/>
          </a:xfrm>
          <a:custGeom>
            <a:avLst/>
            <a:gdLst/>
            <a:ahLst/>
            <a:cxnLst/>
            <a:rect l="l" t="t" r="r" b="b"/>
            <a:pathLst>
              <a:path w="1215723" h="1202461" extrusionOk="0">
                <a:moveTo>
                  <a:pt x="0" y="0"/>
                </a:moveTo>
                <a:lnTo>
                  <a:pt x="1215723" y="0"/>
                </a:lnTo>
                <a:lnTo>
                  <a:pt x="1215723" y="1202461"/>
                </a:lnTo>
                <a:lnTo>
                  <a:pt x="0" y="12024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78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78"/>
          <p:cNvSpPr txBox="1"/>
          <p:nvPr/>
        </p:nvSpPr>
        <p:spPr>
          <a:xfrm>
            <a:off x="1028700" y="2690179"/>
            <a:ext cx="7736400" cy="5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Főbb jellemzők: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A menstruációs korong egy lapos, rugalmas korong, amely felfogja a vért.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A méhnyak alá, a hüvelybe helyezendő.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Szexuális együttlét során is bent maradhat.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Több évig újra felhasználható.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Általában szilikonból készül.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642" name="Google Shape;1642;p78"/>
          <p:cNvSpPr txBox="1"/>
          <p:nvPr/>
        </p:nvSpPr>
        <p:spPr>
          <a:xfrm>
            <a:off x="9989741" y="2690179"/>
            <a:ext cx="68328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Mire kell figyelni: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A választék általában egyszerű, mivel a termékek többsége egy méretben kapható.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643" name="Google Shape;1643;p78"/>
          <p:cNvSpPr/>
          <p:nvPr/>
        </p:nvSpPr>
        <p:spPr>
          <a:xfrm rot="-1450640">
            <a:off x="10813732" y="5525796"/>
            <a:ext cx="5184920" cy="2898983"/>
          </a:xfrm>
          <a:custGeom>
            <a:avLst/>
            <a:gdLst/>
            <a:ahLst/>
            <a:cxnLst/>
            <a:rect l="l" t="t" r="r" b="b"/>
            <a:pathLst>
              <a:path w="5184920" h="2898983" extrusionOk="0">
                <a:moveTo>
                  <a:pt x="0" y="0"/>
                </a:moveTo>
                <a:lnTo>
                  <a:pt x="5184920" y="0"/>
                </a:lnTo>
                <a:lnTo>
                  <a:pt x="5184920" y="2898983"/>
                </a:lnTo>
                <a:lnTo>
                  <a:pt x="0" y="2898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78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6.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78"/>
          <p:cNvSpPr txBox="1"/>
          <p:nvPr/>
        </p:nvSpPr>
        <p:spPr>
          <a:xfrm>
            <a:off x="8434393" y="896697"/>
            <a:ext cx="90186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MENSTRUÁCIÓS TERMÉKEK</a:t>
            </a:r>
            <a:endParaRPr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p79"/>
          <p:cNvSpPr/>
          <p:nvPr/>
        </p:nvSpPr>
        <p:spPr>
          <a:xfrm>
            <a:off x="9402106" y="3152117"/>
            <a:ext cx="8237009" cy="5577854"/>
          </a:xfrm>
          <a:custGeom>
            <a:avLst/>
            <a:gdLst/>
            <a:ahLst/>
            <a:cxnLst/>
            <a:rect l="l" t="t" r="r" b="b"/>
            <a:pathLst>
              <a:path w="8237009" h="5577854" extrusionOk="0">
                <a:moveTo>
                  <a:pt x="0" y="0"/>
                </a:moveTo>
                <a:lnTo>
                  <a:pt x="8237009" y="0"/>
                </a:lnTo>
                <a:lnTo>
                  <a:pt x="8237009" y="5577853"/>
                </a:lnTo>
                <a:lnTo>
                  <a:pt x="0" y="55778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82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1" name="Google Shape;1651;p79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652" name="Google Shape;1652;p79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D6CE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79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1. </a:t>
              </a:r>
              <a:r>
                <a:rPr lang="en-US" sz="3200" b="1">
                  <a:solidFill>
                    <a:srgbClr val="5B3C87"/>
                  </a:solidFill>
                  <a:latin typeface="Noto Sans"/>
                  <a:ea typeface="Noto Sans"/>
                  <a:cs typeface="Noto Sans"/>
                  <a:sym typeface="Noto Sans"/>
                </a:rPr>
                <a:t>Alternatívák - Menstruációs korong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4" name="Google Shape;1654;p79"/>
          <p:cNvSpPr/>
          <p:nvPr/>
        </p:nvSpPr>
        <p:spPr>
          <a:xfrm>
            <a:off x="459184" y="473737"/>
            <a:ext cx="17369632" cy="9477375"/>
          </a:xfrm>
          <a:custGeom>
            <a:avLst/>
            <a:gdLst/>
            <a:ahLst/>
            <a:cxnLst/>
            <a:rect l="l" t="t" r="r" b="b"/>
            <a:pathLst>
              <a:path w="23159510" h="12636500" extrusionOk="0">
                <a:moveTo>
                  <a:pt x="56243" y="0"/>
                </a:moveTo>
                <a:lnTo>
                  <a:pt x="23103267" y="0"/>
                </a:lnTo>
                <a:cubicBezTo>
                  <a:pt x="23134388" y="0"/>
                  <a:pt x="23159510" y="25527"/>
                  <a:pt x="23159510" y="57150"/>
                </a:cubicBezTo>
                <a:lnTo>
                  <a:pt x="23159510" y="12579350"/>
                </a:lnTo>
                <a:cubicBezTo>
                  <a:pt x="23159510" y="12610973"/>
                  <a:pt x="23134388" y="12636500"/>
                  <a:pt x="23103267" y="12636500"/>
                </a:cubicBezTo>
                <a:lnTo>
                  <a:pt x="56243" y="12636500"/>
                </a:lnTo>
                <a:cubicBezTo>
                  <a:pt x="25122" y="12636500"/>
                  <a:pt x="0" y="12610973"/>
                  <a:pt x="0" y="12579350"/>
                </a:cubicBezTo>
                <a:lnTo>
                  <a:pt x="0" y="57150"/>
                </a:lnTo>
                <a:cubicBezTo>
                  <a:pt x="0" y="25527"/>
                  <a:pt x="25122" y="0"/>
                  <a:pt x="56243" y="0"/>
                </a:cubicBezTo>
                <a:moveTo>
                  <a:pt x="56243" y="114300"/>
                </a:moveTo>
                <a:lnTo>
                  <a:pt x="56243" y="57150"/>
                </a:lnTo>
                <a:lnTo>
                  <a:pt x="112485" y="57150"/>
                </a:lnTo>
                <a:lnTo>
                  <a:pt x="112485" y="12579350"/>
                </a:lnTo>
                <a:lnTo>
                  <a:pt x="56243" y="12579350"/>
                </a:lnTo>
                <a:lnTo>
                  <a:pt x="56243" y="12522200"/>
                </a:lnTo>
                <a:lnTo>
                  <a:pt x="23103267" y="12522200"/>
                </a:lnTo>
                <a:lnTo>
                  <a:pt x="23103267" y="12579350"/>
                </a:lnTo>
                <a:lnTo>
                  <a:pt x="23047024" y="12579350"/>
                </a:lnTo>
                <a:lnTo>
                  <a:pt x="23047024" y="57150"/>
                </a:lnTo>
                <a:lnTo>
                  <a:pt x="23103267" y="57150"/>
                </a:lnTo>
                <a:lnTo>
                  <a:pt x="23103267" y="114300"/>
                </a:lnTo>
                <a:lnTo>
                  <a:pt x="56243" y="114300"/>
                </a:lnTo>
                <a:close/>
              </a:path>
            </a:pathLst>
          </a:custGeom>
          <a:solidFill>
            <a:srgbClr val="EE45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5" name="Google Shape;1655;p79"/>
          <p:cNvGrpSpPr/>
          <p:nvPr/>
        </p:nvGrpSpPr>
        <p:grpSpPr>
          <a:xfrm>
            <a:off x="17259300" y="8146144"/>
            <a:ext cx="1028700" cy="2039107"/>
            <a:chOff x="0" y="-200025"/>
            <a:chExt cx="270933" cy="537048"/>
          </a:xfrm>
        </p:grpSpPr>
        <p:sp>
          <p:nvSpPr>
            <p:cNvPr id="1656" name="Google Shape;1656;p79"/>
            <p:cNvSpPr/>
            <p:nvPr/>
          </p:nvSpPr>
          <p:spPr>
            <a:xfrm>
              <a:off x="0" y="0"/>
              <a:ext cx="270933" cy="337023"/>
            </a:xfrm>
            <a:custGeom>
              <a:avLst/>
              <a:gdLst/>
              <a:ahLst/>
              <a:cxnLst/>
              <a:rect l="l" t="t" r="r" b="b"/>
              <a:pathLst>
                <a:path w="270933" h="33702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337023"/>
                  </a:lnTo>
                  <a:lnTo>
                    <a:pt x="0" y="3370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79"/>
            <p:cNvSpPr txBox="1"/>
            <p:nvPr/>
          </p:nvSpPr>
          <p:spPr>
            <a:xfrm>
              <a:off x="0" y="-200025"/>
              <a:ext cx="270933" cy="537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7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8" name="Google Shape;1658;p79"/>
          <p:cNvSpPr/>
          <p:nvPr/>
        </p:nvSpPr>
        <p:spPr>
          <a:xfrm>
            <a:off x="16822643" y="8758176"/>
            <a:ext cx="1215723" cy="1202461"/>
          </a:xfrm>
          <a:custGeom>
            <a:avLst/>
            <a:gdLst/>
            <a:ahLst/>
            <a:cxnLst/>
            <a:rect l="l" t="t" r="r" b="b"/>
            <a:pathLst>
              <a:path w="1215723" h="1202461" extrusionOk="0">
                <a:moveTo>
                  <a:pt x="0" y="0"/>
                </a:moveTo>
                <a:lnTo>
                  <a:pt x="1215723" y="0"/>
                </a:lnTo>
                <a:lnTo>
                  <a:pt x="1215723" y="1202461"/>
                </a:lnTo>
                <a:lnTo>
                  <a:pt x="0" y="12024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79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79"/>
          <p:cNvSpPr txBox="1"/>
          <p:nvPr/>
        </p:nvSpPr>
        <p:spPr>
          <a:xfrm>
            <a:off x="648885" y="3040494"/>
            <a:ext cx="8753313" cy="703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18173" marR="0" lvl="1" indent="-25908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Használat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előtt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és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után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sterilizál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4-6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percig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vízben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forralva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behelyezéshez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szoríts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össze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korongot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majd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hátulról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és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lefelé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irányítva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helyez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be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úgy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hogy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szeméremcsont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felett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haladjon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át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Akár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12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órán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át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is bent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maradhat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de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orvosi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javaslat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: 3-4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óránként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cserél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Az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eltávolításhoz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fog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meg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ujjai</a:t>
            </a:r>
            <a:r>
              <a:rPr lang="hu-HU" sz="2400" dirty="0" err="1">
                <a:latin typeface="Noto Sans"/>
                <a:ea typeface="Noto Sans"/>
                <a:cs typeface="Noto Sans"/>
                <a:sym typeface="Noto Sans"/>
              </a:rPr>
              <a:t>dd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al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gyűrűt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húzd ki. Utána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öblíts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le és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tisztíts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d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meg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illatmentes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szappannal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661" name="Google Shape;1661;p79"/>
          <p:cNvSpPr txBox="1"/>
          <p:nvPr/>
        </p:nvSpPr>
        <p:spPr>
          <a:xfrm>
            <a:off x="6536498" y="2226875"/>
            <a:ext cx="4590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2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99"/>
              <a:buFont typeface="Arial"/>
              <a:buNone/>
            </a:pPr>
            <a:r>
              <a:rPr lang="en-US" sz="2799" b="1">
                <a:solidFill>
                  <a:srgbClr val="9A1935"/>
                </a:solidFill>
              </a:rPr>
              <a:t>HASZNÁLATI ÚTMUTATÓ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79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6.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79"/>
          <p:cNvSpPr txBox="1"/>
          <p:nvPr/>
        </p:nvSpPr>
        <p:spPr>
          <a:xfrm>
            <a:off x="8434393" y="896697"/>
            <a:ext cx="90186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MENSTRUÁCIÓS TERMÉKEK</a:t>
            </a:r>
            <a:endParaRPr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68" name="Google Shape;1668;p80"/>
          <p:cNvCxnSpPr/>
          <p:nvPr/>
        </p:nvCxnSpPr>
        <p:spPr>
          <a:xfrm>
            <a:off x="9416242" y="483262"/>
            <a:ext cx="0" cy="9477375"/>
          </a:xfrm>
          <a:prstGeom prst="straightConnector1">
            <a:avLst/>
          </a:prstGeom>
          <a:noFill/>
          <a:ln w="19050" cap="flat" cmpd="sng">
            <a:solidFill>
              <a:srgbClr val="EE4546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69" name="Google Shape;1669;p80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670" name="Google Shape;1670;p80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7C7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0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 dirty="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2. </a:t>
              </a:r>
              <a:r>
                <a:rPr lang="en-US" sz="3200" b="1" dirty="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Egyszer</a:t>
              </a:r>
              <a:r>
                <a:rPr lang="en-US" sz="3200" b="1" dirty="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dirty="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használatos</a:t>
              </a:r>
              <a:r>
                <a:rPr lang="en-US" sz="3200" b="1" dirty="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dirty="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alternatívák</a:t>
              </a:r>
              <a:r>
                <a:rPr lang="en-US" sz="3200" b="1" dirty="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– </a:t>
              </a:r>
              <a:r>
                <a:rPr lang="en-US" sz="3200" b="1" dirty="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organikus</a:t>
              </a:r>
              <a:r>
                <a:rPr lang="en-US" sz="3200" b="1" dirty="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hu-HU" sz="3200" b="1" dirty="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(</a:t>
              </a:r>
              <a:r>
                <a:rPr lang="hu-HU" sz="3200" b="1" dirty="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bio</a:t>
              </a:r>
              <a:r>
                <a:rPr lang="hu-HU" sz="3200" b="1" dirty="0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) </a:t>
              </a:r>
              <a:r>
                <a:rPr lang="en-US" sz="3200" b="1" dirty="0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pamut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2" name="Google Shape;1672;p80"/>
          <p:cNvSpPr/>
          <p:nvPr/>
        </p:nvSpPr>
        <p:spPr>
          <a:xfrm>
            <a:off x="11680188" y="4846198"/>
            <a:ext cx="5947781" cy="4879196"/>
          </a:xfrm>
          <a:custGeom>
            <a:avLst/>
            <a:gdLst/>
            <a:ahLst/>
            <a:cxnLst/>
            <a:rect l="l" t="t" r="r" b="b"/>
            <a:pathLst>
              <a:path w="5947781" h="4879196" extrusionOk="0">
                <a:moveTo>
                  <a:pt x="0" y="0"/>
                </a:moveTo>
                <a:lnTo>
                  <a:pt x="5947781" y="0"/>
                </a:lnTo>
                <a:lnTo>
                  <a:pt x="5947781" y="4879196"/>
                </a:lnTo>
                <a:lnTo>
                  <a:pt x="0" y="48791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80"/>
          <p:cNvSpPr/>
          <p:nvPr/>
        </p:nvSpPr>
        <p:spPr>
          <a:xfrm>
            <a:off x="459184" y="473737"/>
            <a:ext cx="17369632" cy="9477375"/>
          </a:xfrm>
          <a:custGeom>
            <a:avLst/>
            <a:gdLst/>
            <a:ahLst/>
            <a:cxnLst/>
            <a:rect l="l" t="t" r="r" b="b"/>
            <a:pathLst>
              <a:path w="23159510" h="12636500" extrusionOk="0">
                <a:moveTo>
                  <a:pt x="56243" y="0"/>
                </a:moveTo>
                <a:lnTo>
                  <a:pt x="23103267" y="0"/>
                </a:lnTo>
                <a:cubicBezTo>
                  <a:pt x="23134388" y="0"/>
                  <a:pt x="23159510" y="25527"/>
                  <a:pt x="23159510" y="57150"/>
                </a:cubicBezTo>
                <a:lnTo>
                  <a:pt x="23159510" y="12579350"/>
                </a:lnTo>
                <a:cubicBezTo>
                  <a:pt x="23159510" y="12610973"/>
                  <a:pt x="23134388" y="12636500"/>
                  <a:pt x="23103267" y="12636500"/>
                </a:cubicBezTo>
                <a:lnTo>
                  <a:pt x="56243" y="12636500"/>
                </a:lnTo>
                <a:cubicBezTo>
                  <a:pt x="25122" y="12636500"/>
                  <a:pt x="0" y="12610973"/>
                  <a:pt x="0" y="12579350"/>
                </a:cubicBezTo>
                <a:lnTo>
                  <a:pt x="0" y="57150"/>
                </a:lnTo>
                <a:cubicBezTo>
                  <a:pt x="0" y="25527"/>
                  <a:pt x="25122" y="0"/>
                  <a:pt x="56243" y="0"/>
                </a:cubicBezTo>
                <a:moveTo>
                  <a:pt x="56243" y="114300"/>
                </a:moveTo>
                <a:lnTo>
                  <a:pt x="56243" y="57150"/>
                </a:lnTo>
                <a:lnTo>
                  <a:pt x="112485" y="57150"/>
                </a:lnTo>
                <a:lnTo>
                  <a:pt x="112485" y="12579350"/>
                </a:lnTo>
                <a:lnTo>
                  <a:pt x="56243" y="12579350"/>
                </a:lnTo>
                <a:lnTo>
                  <a:pt x="56243" y="12522200"/>
                </a:lnTo>
                <a:lnTo>
                  <a:pt x="23103267" y="12522200"/>
                </a:lnTo>
                <a:lnTo>
                  <a:pt x="23103267" y="12579350"/>
                </a:lnTo>
                <a:lnTo>
                  <a:pt x="23047024" y="12579350"/>
                </a:lnTo>
                <a:lnTo>
                  <a:pt x="23047024" y="57150"/>
                </a:lnTo>
                <a:lnTo>
                  <a:pt x="23103267" y="57150"/>
                </a:lnTo>
                <a:lnTo>
                  <a:pt x="23103267" y="114300"/>
                </a:lnTo>
                <a:lnTo>
                  <a:pt x="56243" y="114300"/>
                </a:lnTo>
                <a:close/>
              </a:path>
            </a:pathLst>
          </a:custGeom>
          <a:solidFill>
            <a:srgbClr val="EE45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4" name="Google Shape;1674;p80"/>
          <p:cNvGrpSpPr/>
          <p:nvPr/>
        </p:nvGrpSpPr>
        <p:grpSpPr>
          <a:xfrm>
            <a:off x="17259300" y="8146144"/>
            <a:ext cx="1028700" cy="2039107"/>
            <a:chOff x="0" y="-200025"/>
            <a:chExt cx="270933" cy="537048"/>
          </a:xfrm>
        </p:grpSpPr>
        <p:sp>
          <p:nvSpPr>
            <p:cNvPr id="1675" name="Google Shape;1675;p80"/>
            <p:cNvSpPr/>
            <p:nvPr/>
          </p:nvSpPr>
          <p:spPr>
            <a:xfrm>
              <a:off x="0" y="0"/>
              <a:ext cx="270933" cy="337023"/>
            </a:xfrm>
            <a:custGeom>
              <a:avLst/>
              <a:gdLst/>
              <a:ahLst/>
              <a:cxnLst/>
              <a:rect l="l" t="t" r="r" b="b"/>
              <a:pathLst>
                <a:path w="270933" h="33702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337023"/>
                  </a:lnTo>
                  <a:lnTo>
                    <a:pt x="0" y="3370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0"/>
            <p:cNvSpPr txBox="1"/>
            <p:nvPr/>
          </p:nvSpPr>
          <p:spPr>
            <a:xfrm>
              <a:off x="0" y="-200025"/>
              <a:ext cx="270933" cy="537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777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7" name="Google Shape;1677;p80"/>
          <p:cNvSpPr/>
          <p:nvPr/>
        </p:nvSpPr>
        <p:spPr>
          <a:xfrm>
            <a:off x="16822643" y="8758176"/>
            <a:ext cx="1215723" cy="1202461"/>
          </a:xfrm>
          <a:custGeom>
            <a:avLst/>
            <a:gdLst/>
            <a:ahLst/>
            <a:cxnLst/>
            <a:rect l="l" t="t" r="r" b="b"/>
            <a:pathLst>
              <a:path w="1215723" h="1202461" extrusionOk="0">
                <a:moveTo>
                  <a:pt x="0" y="0"/>
                </a:moveTo>
                <a:lnTo>
                  <a:pt x="1215723" y="0"/>
                </a:lnTo>
                <a:lnTo>
                  <a:pt x="1215723" y="1202461"/>
                </a:lnTo>
                <a:lnTo>
                  <a:pt x="0" y="12024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80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80"/>
          <p:cNvSpPr txBox="1"/>
          <p:nvPr/>
        </p:nvSpPr>
        <p:spPr>
          <a:xfrm>
            <a:off x="1028700" y="2440159"/>
            <a:ext cx="7848600" cy="724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Főbb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jellemzők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Nem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tartalmaznak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műanyagot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és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káros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vegyi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anyagok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nélkül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készülnek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Biológiailag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lebomló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tamponok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és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betétek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(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organikus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pamutból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műanyag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nélkül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).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A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hu-HU" sz="2400" dirty="0" err="1">
                <a:latin typeface="Noto Sans"/>
                <a:ea typeface="Noto Sans"/>
                <a:cs typeface="Noto Sans"/>
                <a:sym typeface="Noto Sans"/>
              </a:rPr>
              <a:t>bio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pamut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tamponok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és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betétek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vegyszermentes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növényvédő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szerektől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mentes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pamutból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készülnek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ezért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biztonságosabbak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test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számára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Hipoallergén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: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kíméletesebb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érzékeny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bőr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számára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Környezetbarát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: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elősegíti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fenntartható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gazdálkodást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680" name="Google Shape;1680;p80"/>
          <p:cNvSpPr txBox="1"/>
          <p:nvPr/>
        </p:nvSpPr>
        <p:spPr>
          <a:xfrm>
            <a:off x="8434393" y="896697"/>
            <a:ext cx="90186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MENSTRUÁCIÓS TERMÉKEK</a:t>
            </a:r>
            <a:endParaRPr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681" name="Google Shape;1681;p80"/>
          <p:cNvSpPr txBox="1"/>
          <p:nvPr/>
        </p:nvSpPr>
        <p:spPr>
          <a:xfrm>
            <a:off x="9955192" y="2295407"/>
            <a:ext cx="46989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Mire érdemes odafigyelni: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73" marR="0" lvl="1" indent="-25908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Vérzés intenzitása; címkézés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682" name="Google Shape;1682;p80"/>
          <p:cNvSpPr/>
          <p:nvPr/>
        </p:nvSpPr>
        <p:spPr>
          <a:xfrm>
            <a:off x="9955242" y="3796851"/>
            <a:ext cx="4112587" cy="3946235"/>
          </a:xfrm>
          <a:custGeom>
            <a:avLst/>
            <a:gdLst/>
            <a:ahLst/>
            <a:cxnLst/>
            <a:rect l="l" t="t" r="r" b="b"/>
            <a:pathLst>
              <a:path w="4112587" h="3946235" extrusionOk="0">
                <a:moveTo>
                  <a:pt x="0" y="0"/>
                </a:moveTo>
                <a:lnTo>
                  <a:pt x="4112586" y="0"/>
                </a:lnTo>
                <a:lnTo>
                  <a:pt x="4112586" y="3946235"/>
                </a:lnTo>
                <a:lnTo>
                  <a:pt x="0" y="39462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p80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6.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8" name="Google Shape;1688;p81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689" name="Google Shape;1689;p81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FE2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1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3. 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Hogyan válasszunk menstruációs terméket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1" name="Google Shape;1691;p81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1692" name="Google Shape;1692;p81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3" name="Google Shape;1693;p81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1694" name="Google Shape;1694;p81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5" name="Google Shape;1695;p81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96" name="Google Shape;1696;p81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7" name="Google Shape;1697;p81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p81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6.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p81"/>
          <p:cNvSpPr txBox="1"/>
          <p:nvPr/>
        </p:nvSpPr>
        <p:spPr>
          <a:xfrm>
            <a:off x="8434393" y="877647"/>
            <a:ext cx="90186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MENSTRUÁCIÓS TERMÉKEK</a:t>
            </a:r>
            <a:endParaRPr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700" name="Google Shape;1700;p81"/>
          <p:cNvSpPr txBox="1"/>
          <p:nvPr/>
        </p:nvSpPr>
        <p:spPr>
          <a:xfrm>
            <a:off x="1605672" y="2642141"/>
            <a:ext cx="12116100" cy="678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41" marR="0" lvl="1" indent="-2806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Illeszkedés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 és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érzet</a:t>
            </a:r>
            <a:r>
              <a:rPr lang="en-US" sz="26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marR="0" lvl="2" indent="-34543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Néhányan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betétek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biztonságát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kedvelik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míg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mások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tamponok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kehely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által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nyújtott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belső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védelmet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részesítik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előnyben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61341" marR="0" lvl="1" indent="-2806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Életmódbeli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szempontok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marR="0" lvl="2" indent="-34543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Az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aktív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életet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élők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(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például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sportolók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úszók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)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számára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kényelmesebb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lehet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tampon,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kehely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bugyi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használata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61341" marR="0" lvl="1" indent="-2806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Nedvszívó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igények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2" marR="0" lvl="2" indent="-3454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termék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kiválasztása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vérzés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erősségétől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is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függ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marR="0" lvl="2" indent="-34543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Két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termék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is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használható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egyszerre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például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kehely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és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bugyi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81"/>
          <p:cNvSpPr txBox="1"/>
          <p:nvPr/>
        </p:nvSpPr>
        <p:spPr>
          <a:xfrm>
            <a:off x="14767471" y="4489347"/>
            <a:ext cx="24918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dirty="0" err="1">
                <a:solidFill>
                  <a:srgbClr val="5B3C87"/>
                </a:solidFill>
              </a:rPr>
              <a:t>Kényelem</a:t>
            </a:r>
            <a:r>
              <a:rPr lang="en-US" sz="2600" b="1" dirty="0">
                <a:solidFill>
                  <a:srgbClr val="5B3C87"/>
                </a:solidFill>
              </a:rPr>
              <a:t> </a:t>
            </a:r>
            <a:br>
              <a:rPr lang="en-US" sz="2600" b="1" dirty="0">
                <a:solidFill>
                  <a:srgbClr val="5B3C87"/>
                </a:solidFill>
              </a:rPr>
            </a:br>
            <a:r>
              <a:rPr lang="en-US" sz="2600" b="1" dirty="0">
                <a:solidFill>
                  <a:srgbClr val="5B3C87"/>
                </a:solidFill>
              </a:rPr>
              <a:t>és </a:t>
            </a:r>
            <a:br>
              <a:rPr lang="en-US" sz="2600" b="1" dirty="0">
                <a:solidFill>
                  <a:srgbClr val="5B3C87"/>
                </a:solidFill>
              </a:rPr>
            </a:br>
            <a:r>
              <a:rPr lang="en-US" sz="2600" b="1" dirty="0" err="1">
                <a:solidFill>
                  <a:srgbClr val="5B3C87"/>
                </a:solidFill>
              </a:rPr>
              <a:t>személyes</a:t>
            </a:r>
            <a:r>
              <a:rPr lang="en-US" sz="2600" b="1" dirty="0">
                <a:solidFill>
                  <a:srgbClr val="5B3C87"/>
                </a:solidFill>
              </a:rPr>
              <a:t> </a:t>
            </a:r>
            <a:r>
              <a:rPr lang="en-US" sz="2600" b="1" dirty="0" err="1">
                <a:solidFill>
                  <a:srgbClr val="5B3C87"/>
                </a:solidFill>
              </a:rPr>
              <a:t>preferencia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02" name="Google Shape;1702;p81"/>
          <p:cNvCxnSpPr/>
          <p:nvPr/>
        </p:nvCxnSpPr>
        <p:spPr>
          <a:xfrm>
            <a:off x="14244624" y="2890261"/>
            <a:ext cx="0" cy="6107080"/>
          </a:xfrm>
          <a:prstGeom prst="straightConnector1">
            <a:avLst/>
          </a:prstGeom>
          <a:noFill/>
          <a:ln w="19050" cap="flat" cmpd="sng">
            <a:solidFill>
              <a:srgbClr val="5B3C8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7" name="Google Shape;1707;p82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708" name="Google Shape;1708;p82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FE2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2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3. 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Hogyan válasszunk menstruációs terméket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0" name="Google Shape;1710;p82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1711" name="Google Shape;1711;p82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12" name="Google Shape;1712;p82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1713" name="Google Shape;1713;p82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82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15" name="Google Shape;1715;p82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6" name="Google Shape;1716;p82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82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6.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82"/>
          <p:cNvSpPr txBox="1"/>
          <p:nvPr/>
        </p:nvSpPr>
        <p:spPr>
          <a:xfrm>
            <a:off x="1175900" y="2349225"/>
            <a:ext cx="13725600" cy="7455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41" marR="0" lvl="1" indent="-27431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1" dirty="0" err="1">
                <a:latin typeface="Noto Sans"/>
                <a:ea typeface="Noto Sans"/>
                <a:cs typeface="Noto Sans"/>
                <a:sym typeface="Noto Sans"/>
              </a:rPr>
              <a:t>Allergiák</a:t>
            </a:r>
            <a:r>
              <a:rPr lang="en-US" sz="2500" b="1" dirty="0">
                <a:latin typeface="Noto Sans"/>
                <a:ea typeface="Noto Sans"/>
                <a:cs typeface="Noto Sans"/>
                <a:sym typeface="Noto Sans"/>
              </a:rPr>
              <a:t> és </a:t>
            </a:r>
            <a:r>
              <a:rPr lang="en-US" sz="2500" b="1" dirty="0" err="1">
                <a:latin typeface="Noto Sans"/>
                <a:ea typeface="Noto Sans"/>
                <a:cs typeface="Noto Sans"/>
                <a:sym typeface="Noto Sans"/>
              </a:rPr>
              <a:t>bőrérzékenység</a:t>
            </a:r>
            <a:r>
              <a:rPr lang="en-US" sz="25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 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marR="0" lvl="2" indent="-33908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⚬"/>
            </a:pP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Néhány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betét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és tampon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illatanyagokat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színezékeket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szintetikus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anyagokat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tartalmazhat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amelyek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irritációt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okozhatnak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61341" marR="0" lvl="1" indent="-27431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1" dirty="0" err="1">
                <a:latin typeface="Noto Sans"/>
                <a:ea typeface="Noto Sans"/>
                <a:cs typeface="Noto Sans"/>
                <a:sym typeface="Noto Sans"/>
              </a:rPr>
              <a:t>Toxikus</a:t>
            </a:r>
            <a:r>
              <a:rPr lang="en-US" sz="25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b="1" dirty="0" err="1">
                <a:latin typeface="Noto Sans"/>
                <a:ea typeface="Noto Sans"/>
                <a:cs typeface="Noto Sans"/>
                <a:sym typeface="Noto Sans"/>
              </a:rPr>
              <a:t>sokk</a:t>
            </a:r>
            <a:r>
              <a:rPr lang="en-US" sz="25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b="1" dirty="0" err="1">
                <a:latin typeface="Noto Sans"/>
                <a:ea typeface="Noto Sans"/>
                <a:cs typeface="Noto Sans"/>
                <a:sym typeface="Noto Sans"/>
              </a:rPr>
              <a:t>szindróma</a:t>
            </a:r>
            <a:r>
              <a:rPr lang="en-US" sz="25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b="1" dirty="0" err="1">
                <a:latin typeface="Noto Sans"/>
                <a:ea typeface="Noto Sans"/>
                <a:cs typeface="Noto Sans"/>
                <a:sym typeface="Noto Sans"/>
              </a:rPr>
              <a:t>kockázata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marR="0" lvl="2" indent="-33908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⚬"/>
            </a:pP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toxikus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sokk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szindróma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(TSS)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ritka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, de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potenciálisan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életveszélyes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állapot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mely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fertőzés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következtében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alakul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ki. </a:t>
            </a:r>
            <a:r>
              <a:rPr lang="hu-HU" sz="2300" dirty="0">
                <a:latin typeface="Noto Sans"/>
                <a:ea typeface="Noto Sans"/>
                <a:cs typeface="Noto Sans"/>
                <a:sym typeface="Noto Sans"/>
              </a:rPr>
              <a:t>A leggyakoribban t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ampon</a:t>
            </a:r>
            <a:r>
              <a:rPr lang="hu-HU" sz="2300" dirty="0">
                <a:latin typeface="Noto Sans"/>
                <a:ea typeface="Noto Sans"/>
                <a:cs typeface="Noto Sans"/>
                <a:sym typeface="Noto Sans"/>
              </a:rPr>
              <a:t> használathoz köthető, de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hu-HU" sz="2300" dirty="0">
                <a:latin typeface="Noto Sans"/>
                <a:ea typeface="Noto Sans"/>
                <a:cs typeface="Noto Sans"/>
                <a:sym typeface="Noto Sans"/>
              </a:rPr>
              <a:t>f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ertőzött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seb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is</a:t>
            </a:r>
            <a:r>
              <a:rPr lang="hu-HU" sz="2300" dirty="0">
                <a:latin typeface="Noto Sans"/>
                <a:ea typeface="Noto Sans"/>
                <a:cs typeface="Noto Sans"/>
                <a:sym typeface="Noto Sans"/>
              </a:rPr>
              <a:t> okozhatja, ritkán a kehelyhasználathoz is köthető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marR="0" lvl="2" indent="-33908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⚬"/>
            </a:pP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tamponok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és a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kehely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megfelelő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higiéniát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igényelnek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valamint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ajánlott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időközönkénti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cserét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kiürítést</a:t>
            </a:r>
            <a:r>
              <a:rPr lang="hu-HU" sz="2300" dirty="0">
                <a:latin typeface="Noto Sans"/>
                <a:ea typeface="Noto Sans"/>
                <a:cs typeface="Noto Sans"/>
                <a:sym typeface="Noto Sans"/>
              </a:rPr>
              <a:t> be kell tartani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61341" marR="0" lvl="1" indent="-27431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1" dirty="0" err="1">
                <a:latin typeface="Noto Sans"/>
                <a:ea typeface="Noto Sans"/>
                <a:cs typeface="Noto Sans"/>
                <a:sym typeface="Noto Sans"/>
              </a:rPr>
              <a:t>Hatások</a:t>
            </a:r>
            <a:r>
              <a:rPr lang="en-US" sz="2500" b="1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500" b="1" dirty="0" err="1">
                <a:latin typeface="Noto Sans"/>
                <a:ea typeface="Noto Sans"/>
                <a:cs typeface="Noto Sans"/>
                <a:sym typeface="Noto Sans"/>
              </a:rPr>
              <a:t>vesére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marR="0" lvl="2" indent="-33908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⚬"/>
            </a:pP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kehely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helyes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elhelyezése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valamint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megfelelő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forma és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méret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kiválasztása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fontos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annak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érdekében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hogy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elkerüljük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felső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h</a:t>
            </a:r>
            <a:r>
              <a:rPr lang="hu-HU" sz="2300" dirty="0">
                <a:latin typeface="Noto Sans"/>
                <a:ea typeface="Noto Sans"/>
                <a:cs typeface="Noto Sans"/>
                <a:sym typeface="Noto Sans"/>
              </a:rPr>
              <a:t>u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gyúti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rendszer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nagyon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ritka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negatív</a:t>
            </a:r>
            <a:r>
              <a:rPr lang="en-US" sz="23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300" dirty="0" err="1">
                <a:latin typeface="Noto Sans"/>
                <a:ea typeface="Noto Sans"/>
                <a:cs typeface="Noto Sans"/>
                <a:sym typeface="Noto Sans"/>
              </a:rPr>
              <a:t>hatásait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82"/>
          <p:cNvSpPr txBox="1"/>
          <p:nvPr/>
        </p:nvSpPr>
        <p:spPr>
          <a:xfrm>
            <a:off x="15013450" y="5359650"/>
            <a:ext cx="2439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>
                <a:solidFill>
                  <a:srgbClr val="5B3C87"/>
                </a:solidFill>
              </a:rPr>
              <a:t>Egészségügyi hatások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0" name="Google Shape;1720;p82"/>
          <p:cNvCxnSpPr/>
          <p:nvPr/>
        </p:nvCxnSpPr>
        <p:spPr>
          <a:xfrm>
            <a:off x="14901500" y="3040805"/>
            <a:ext cx="0" cy="6107080"/>
          </a:xfrm>
          <a:prstGeom prst="straightConnector1">
            <a:avLst/>
          </a:prstGeom>
          <a:noFill/>
          <a:ln w="19050" cap="flat" cmpd="sng">
            <a:solidFill>
              <a:srgbClr val="5B3C8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21" name="Google Shape;1721;p82"/>
          <p:cNvSpPr txBox="1"/>
          <p:nvPr/>
        </p:nvSpPr>
        <p:spPr>
          <a:xfrm>
            <a:off x="8434393" y="877647"/>
            <a:ext cx="90186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MENSTRUÁCIÓS TERMÉKEK</a:t>
            </a:r>
            <a:endParaRPr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g371bae05de9_0_171"/>
          <p:cNvGrpSpPr/>
          <p:nvPr/>
        </p:nvGrpSpPr>
        <p:grpSpPr>
          <a:xfrm>
            <a:off x="-410828" y="1315924"/>
            <a:ext cx="19109709" cy="1268247"/>
            <a:chOff x="0" y="0"/>
            <a:chExt cx="4665001" cy="309600"/>
          </a:xfrm>
        </p:grpSpPr>
        <p:sp>
          <p:nvSpPr>
            <p:cNvPr id="243" name="Google Shape;243;g371bae05de9_0_171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7C7BF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44" name="Google Shape;244;g371bae05de9_0_171"/>
            <p:cNvSpPr txBox="1"/>
            <p:nvPr/>
          </p:nvSpPr>
          <p:spPr>
            <a:xfrm>
              <a:off x="1" y="0"/>
              <a:ext cx="4665000" cy="3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  <a:buSzPts val="3200"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A MENSTRUÁCIÓVAL KAPCSOLATOS POZITÍV KULTÚRA LÉTREHOZÁSA</a:t>
              </a: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endParaRPr sz="3200" b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  <p:grpSp>
        <p:nvGrpSpPr>
          <p:cNvPr id="245" name="Google Shape;245;g371bae05de9_0_171"/>
          <p:cNvGrpSpPr/>
          <p:nvPr/>
        </p:nvGrpSpPr>
        <p:grpSpPr>
          <a:xfrm>
            <a:off x="459184" y="473737"/>
            <a:ext cx="17828815" cy="9711512"/>
            <a:chOff x="0" y="0"/>
            <a:chExt cx="23771753" cy="12948683"/>
          </a:xfrm>
        </p:grpSpPr>
        <p:sp>
          <p:nvSpPr>
            <p:cNvPr id="246" name="Google Shape;246;g371bae05de9_0_171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7" name="Google Shape;247;g371bae05de9_0_171"/>
            <p:cNvGrpSpPr/>
            <p:nvPr/>
          </p:nvGrpSpPr>
          <p:grpSpPr>
            <a:xfrm>
              <a:off x="22400155" y="10229877"/>
              <a:ext cx="1371598" cy="2718805"/>
              <a:chOff x="0" y="-200025"/>
              <a:chExt cx="270933" cy="537048"/>
            </a:xfrm>
          </p:grpSpPr>
          <p:sp>
            <p:nvSpPr>
              <p:cNvPr id="248" name="Google Shape;248;g371bae05de9_0_171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49" name="Google Shape;249;g371bae05de9_0_171"/>
              <p:cNvSpPr txBox="1"/>
              <p:nvPr/>
            </p:nvSpPr>
            <p:spPr>
              <a:xfrm>
                <a:off x="0" y="-200025"/>
                <a:ext cx="270900" cy="53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0" name="Google Shape;250;g371bae05de9_0_171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251" name="Google Shape;251;g371bae05de9_0_171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52" name="Google Shape;252;g371bae05de9_0_171"/>
          <p:cNvSpPr/>
          <p:nvPr/>
        </p:nvSpPr>
        <p:spPr>
          <a:xfrm>
            <a:off x="2826891" y="1916045"/>
            <a:ext cx="4037423" cy="3613285"/>
          </a:xfrm>
          <a:custGeom>
            <a:avLst/>
            <a:gdLst/>
            <a:ahLst/>
            <a:cxnLst/>
            <a:rect l="l" t="t" r="r" b="b"/>
            <a:pathLst>
              <a:path w="4037423" h="3613285" extrusionOk="0">
                <a:moveTo>
                  <a:pt x="0" y="0"/>
                </a:moveTo>
                <a:lnTo>
                  <a:pt x="4037423" y="0"/>
                </a:lnTo>
                <a:lnTo>
                  <a:pt x="4037423" y="3613285"/>
                </a:lnTo>
                <a:lnTo>
                  <a:pt x="0" y="36132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28629" r="-25399" b="-33868"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53" name="Google Shape;253;g371bae05de9_0_171"/>
          <p:cNvSpPr txBox="1"/>
          <p:nvPr/>
        </p:nvSpPr>
        <p:spPr>
          <a:xfrm>
            <a:off x="1275798" y="1220674"/>
            <a:ext cx="6117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1</a:t>
            </a: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371bae05de9_0_171"/>
          <p:cNvSpPr/>
          <p:nvPr/>
        </p:nvSpPr>
        <p:spPr>
          <a:xfrm rot="3490605">
            <a:off x="5361226" y="1577628"/>
            <a:ext cx="8022331" cy="7745196"/>
          </a:xfrm>
          <a:custGeom>
            <a:avLst/>
            <a:gdLst/>
            <a:ahLst/>
            <a:cxnLst/>
            <a:rect l="l" t="t" r="r" b="b"/>
            <a:pathLst>
              <a:path w="8019299" h="7742269" extrusionOk="0">
                <a:moveTo>
                  <a:pt x="0" y="0"/>
                </a:moveTo>
                <a:lnTo>
                  <a:pt x="8019298" y="0"/>
                </a:lnTo>
                <a:lnTo>
                  <a:pt x="8019298" y="7742268"/>
                </a:lnTo>
                <a:lnTo>
                  <a:pt x="0" y="77422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55" name="Google Shape;255;g371bae05de9_0_171"/>
          <p:cNvSpPr txBox="1"/>
          <p:nvPr/>
        </p:nvSpPr>
        <p:spPr>
          <a:xfrm>
            <a:off x="5697099" y="4531110"/>
            <a:ext cx="7353000" cy="368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3000"/>
              </a:lnSpc>
              <a:buSzPts val="6000"/>
            </a:pPr>
            <a:r>
              <a:rPr lang="en-US" sz="6000" b="1" err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Hallottál</a:t>
            </a:r>
            <a:r>
              <a:rPr lang="en-US" sz="6000" b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6000" b="1" err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már</a:t>
            </a:r>
            <a:r>
              <a:rPr lang="en-US" sz="6000" b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6000" b="1" err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valamilyen</a:t>
            </a:r>
            <a:r>
              <a:rPr lang="en-US" sz="6000" b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6000" b="1" err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mítoszt</a:t>
            </a:r>
            <a:r>
              <a:rPr lang="en-US" sz="6000" b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6000" b="1" err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menstruációról</a:t>
            </a:r>
            <a:r>
              <a:rPr lang="en-US" sz="6000" b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371bae05de9_0_171"/>
          <p:cNvSpPr txBox="1"/>
          <p:nvPr/>
        </p:nvSpPr>
        <p:spPr>
          <a:xfrm>
            <a:off x="8434393" y="877647"/>
            <a:ext cx="9018600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pt-BR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BIOLÓGIA ALAPJAI ÉS A MENSTRUÁCIÓS CIKLUS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6" name="Google Shape;1726;p83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727" name="Google Shape;1727;p83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FE2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3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3. 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Hogyan válasszunk menstruációs terméket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9" name="Google Shape;1729;p83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1730" name="Google Shape;1730;p83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31" name="Google Shape;1731;p83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1732" name="Google Shape;1732;p83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3" name="Google Shape;1733;p83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34" name="Google Shape;1734;p83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5" name="Google Shape;1735;p83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83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6.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83"/>
          <p:cNvSpPr txBox="1"/>
          <p:nvPr/>
        </p:nvSpPr>
        <p:spPr>
          <a:xfrm>
            <a:off x="1714015" y="3440319"/>
            <a:ext cx="107757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41" marR="0" lvl="1" indent="-2806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Költséghatékony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megoldások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marR="0" lvl="2" indent="-34543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Az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eldobható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termékek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elsőre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olcsóbbnak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tűnhetnek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de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újrahasználható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alternatívák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(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például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kehely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mosható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betétek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és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bugyik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)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hosszú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távon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pénzt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takarítanak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meg.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61341" marR="0" lvl="1" indent="-2806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Elérhetőség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marR="0" lvl="2" indent="-34543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Bizonyos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termékek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nehezebben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beszerezhetők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egyes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helyeken</a:t>
            </a:r>
            <a:r>
              <a:rPr lang="hu-HU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83"/>
          <p:cNvSpPr txBox="1"/>
          <p:nvPr/>
        </p:nvSpPr>
        <p:spPr>
          <a:xfrm>
            <a:off x="14179476" y="5203025"/>
            <a:ext cx="2800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>
                <a:solidFill>
                  <a:srgbClr val="5B3C87"/>
                </a:solidFill>
              </a:rPr>
              <a:t>Költség és hozzáférhetőség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9" name="Google Shape;1739;p83"/>
          <p:cNvCxnSpPr/>
          <p:nvPr/>
        </p:nvCxnSpPr>
        <p:spPr>
          <a:xfrm>
            <a:off x="13517042" y="3488831"/>
            <a:ext cx="0" cy="4525776"/>
          </a:xfrm>
          <a:prstGeom prst="straightConnector1">
            <a:avLst/>
          </a:prstGeom>
          <a:noFill/>
          <a:ln w="19050" cap="flat" cmpd="sng">
            <a:solidFill>
              <a:srgbClr val="5B3C8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40" name="Google Shape;1740;p83"/>
          <p:cNvSpPr txBox="1"/>
          <p:nvPr/>
        </p:nvSpPr>
        <p:spPr>
          <a:xfrm>
            <a:off x="8434393" y="877647"/>
            <a:ext cx="90186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MENSTRUÁCIÓS TERMÉKEK</a:t>
            </a:r>
            <a:endParaRPr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5" name="Google Shape;1745;p84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746" name="Google Shape;1746;p84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FE2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4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3. 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Hogyan válasszunk menstruációs terméket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8" name="Google Shape;1748;p84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1749" name="Google Shape;1749;p84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50" name="Google Shape;1750;p84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1751" name="Google Shape;1751;p84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2" name="Google Shape;1752;p84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53" name="Google Shape;1753;p84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4" name="Google Shape;1754;p84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84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6.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84"/>
          <p:cNvSpPr txBox="1"/>
          <p:nvPr/>
        </p:nvSpPr>
        <p:spPr>
          <a:xfrm>
            <a:off x="1275800" y="2549050"/>
            <a:ext cx="12440100" cy="7340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41" marR="0" lvl="1" indent="-2806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hu-HU" sz="2600" b="1" dirty="0">
                <a:latin typeface="Noto Sans"/>
                <a:ea typeface="Noto Sans"/>
                <a:cs typeface="Noto Sans"/>
                <a:sym typeface="Noto Sans"/>
              </a:rPr>
              <a:t>K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arbonlábnyom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marR="0" lvl="2" indent="-34543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Az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eldobható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termékek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előállítása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szállítása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és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megsemmisítése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hozzájárul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szén-dioxid-kibocsátáshoz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61341" marR="0" lvl="1" indent="-2806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Műanyaghulladék és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tengeri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szennyezés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marR="0" lvl="2" indent="-34543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Néhány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termék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akár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90%-ban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műanyagot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tartalmazhat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és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sok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tamponhoz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műanyag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applikátor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és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csomagolás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is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jár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marR="0" lvl="2" indent="-34543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termékek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és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nedves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törlőkendők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Európa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partjain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leggyakrabban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talált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10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hulladék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között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szerepelnek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61341" marR="0" lvl="1" indent="-2806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Kémiai</a:t>
            </a:r>
            <a:r>
              <a:rPr lang="en-US" sz="26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600" b="1" dirty="0" err="1">
                <a:latin typeface="Noto Sans"/>
                <a:ea typeface="Noto Sans"/>
                <a:cs typeface="Noto Sans"/>
                <a:sym typeface="Noto Sans"/>
              </a:rPr>
              <a:t>szennyezés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marR="0" lvl="2" indent="-34543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Az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organikus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nem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fehérített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és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illatanyag-mentes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pamuttermékek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választása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segíthet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csökkenteni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kémiai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anyagoknak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való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dirty="0" err="1">
                <a:latin typeface="Noto Sans"/>
                <a:ea typeface="Noto Sans"/>
                <a:cs typeface="Noto Sans"/>
                <a:sym typeface="Noto Sans"/>
              </a:rPr>
              <a:t>kitettséget</a:t>
            </a:r>
            <a:r>
              <a:rPr lang="en-US" sz="24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84"/>
          <p:cNvSpPr txBox="1"/>
          <p:nvPr/>
        </p:nvSpPr>
        <p:spPr>
          <a:xfrm>
            <a:off x="14374101" y="4712740"/>
            <a:ext cx="23946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>
                <a:solidFill>
                  <a:srgbClr val="5B3C87"/>
                </a:solidFill>
              </a:rPr>
              <a:t>Környezeti </a:t>
            </a:r>
            <a:br>
              <a:rPr lang="en-US" sz="2600" b="1">
                <a:solidFill>
                  <a:srgbClr val="5B3C87"/>
                </a:solidFill>
              </a:rPr>
            </a:br>
            <a:r>
              <a:rPr lang="en-US" sz="2600" b="1">
                <a:solidFill>
                  <a:srgbClr val="5B3C87"/>
                </a:solidFill>
              </a:rPr>
              <a:t>és </a:t>
            </a:r>
            <a:br>
              <a:rPr lang="en-US" sz="2600" b="1">
                <a:solidFill>
                  <a:srgbClr val="5B3C87"/>
                </a:solidFill>
              </a:rPr>
            </a:br>
            <a:r>
              <a:rPr lang="en-US" sz="2600" b="1">
                <a:solidFill>
                  <a:srgbClr val="5B3C87"/>
                </a:solidFill>
              </a:rPr>
              <a:t>éghajlati hatás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58" name="Google Shape;1758;p84"/>
          <p:cNvCxnSpPr/>
          <p:nvPr/>
        </p:nvCxnSpPr>
        <p:spPr>
          <a:xfrm>
            <a:off x="13932213" y="3122810"/>
            <a:ext cx="0" cy="6009879"/>
          </a:xfrm>
          <a:prstGeom prst="straightConnector1">
            <a:avLst/>
          </a:prstGeom>
          <a:noFill/>
          <a:ln w="19050" cap="flat" cmpd="sng">
            <a:solidFill>
              <a:srgbClr val="5B3C8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59" name="Google Shape;1759;p84"/>
          <p:cNvSpPr txBox="1"/>
          <p:nvPr/>
        </p:nvSpPr>
        <p:spPr>
          <a:xfrm>
            <a:off x="8434393" y="877647"/>
            <a:ext cx="90186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MENSTRUÁCIÓS TERMÉKEK</a:t>
            </a:r>
            <a:endParaRPr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85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765" name="Google Shape;1765;p85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FE2E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5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3. 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Hogyan válasszunk menstruációs terméket?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7" name="Google Shape;1767;p85"/>
          <p:cNvGrpSpPr/>
          <p:nvPr/>
        </p:nvGrpSpPr>
        <p:grpSpPr>
          <a:xfrm>
            <a:off x="459184" y="473737"/>
            <a:ext cx="17828816" cy="9711514"/>
            <a:chOff x="0" y="0"/>
            <a:chExt cx="23771755" cy="12948685"/>
          </a:xfrm>
        </p:grpSpPr>
        <p:sp>
          <p:nvSpPr>
            <p:cNvPr id="1768" name="Google Shape;1768;p85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9" name="Google Shape;1769;p85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1770" name="Google Shape;1770;p85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1" name="Google Shape;1771;p85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72" name="Google Shape;1772;p85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3" name="Google Shape;1773;p85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p85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6.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5" name="Google Shape;1775;p85"/>
          <p:cNvSpPr txBox="1"/>
          <p:nvPr/>
        </p:nvSpPr>
        <p:spPr>
          <a:xfrm>
            <a:off x="1483225" y="2680138"/>
            <a:ext cx="12044700" cy="71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41" marR="0" lvl="1" indent="-2806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Egyszerű használat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2" marR="0" lvl="2" indent="-3454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Néhány ember az elején bonyolultnak találja a tamponokat vagy a menstruációs kehely használatát, míg mások inkább a kényelmüket részesítik előnyben a nagyobb betétekkel szemben</a:t>
            </a:r>
            <a:endParaRPr sz="2400">
              <a:latin typeface="Noto Sans"/>
              <a:ea typeface="Noto Sans"/>
              <a:cs typeface="Noto Sans"/>
              <a:sym typeface="Noto Sans"/>
            </a:endParaRPr>
          </a:p>
          <a:p>
            <a:pPr marL="13716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Noto Sans"/>
              <a:ea typeface="Noto Sans"/>
              <a:cs typeface="Noto Sans"/>
              <a:sym typeface="Noto Sans"/>
            </a:endParaRPr>
          </a:p>
          <a:p>
            <a:pPr marL="561341" marR="0" lvl="1" indent="-2806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Tisztítás és tárolás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marR="0" lvl="2" indent="-34543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Az újrahasználható termékeket meg kell mosni, és a mosható betétek, valamint a menstruációs bugyik esetében szárítani is kell, ami nem mindig praktikus minden helyzetben.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61341" marR="0" lvl="1" indent="-2806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Utazási szempontok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2" marR="0" lvl="2" indent="-34543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Ha a hozzáférés ivóvízhez vagy hulladéktárolókhoz korlátozott, bizonyos termékek praktikusabbak lehetnek másoknál.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6" name="Google Shape;1776;p85"/>
          <p:cNvSpPr txBox="1"/>
          <p:nvPr/>
        </p:nvSpPr>
        <p:spPr>
          <a:xfrm>
            <a:off x="14263039" y="4918470"/>
            <a:ext cx="23946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>
                <a:solidFill>
                  <a:srgbClr val="5B3C87"/>
                </a:solidFill>
              </a:rPr>
              <a:t>Kényelem </a:t>
            </a:r>
            <a:br>
              <a:rPr lang="en-US" sz="2600" b="1">
                <a:solidFill>
                  <a:srgbClr val="5B3C87"/>
                </a:solidFill>
              </a:rPr>
            </a:br>
            <a:r>
              <a:rPr lang="en-US" sz="2600" b="1">
                <a:solidFill>
                  <a:srgbClr val="5B3C87"/>
                </a:solidFill>
              </a:rPr>
              <a:t>és karbantartás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7" name="Google Shape;1777;p85"/>
          <p:cNvCxnSpPr/>
          <p:nvPr/>
        </p:nvCxnSpPr>
        <p:spPr>
          <a:xfrm>
            <a:off x="13748165" y="2976838"/>
            <a:ext cx="0" cy="6009879"/>
          </a:xfrm>
          <a:prstGeom prst="straightConnector1">
            <a:avLst/>
          </a:prstGeom>
          <a:noFill/>
          <a:ln w="19050" cap="flat" cmpd="sng">
            <a:solidFill>
              <a:srgbClr val="5B3C8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78" name="Google Shape;1778;p85"/>
          <p:cNvSpPr txBox="1"/>
          <p:nvPr/>
        </p:nvSpPr>
        <p:spPr>
          <a:xfrm>
            <a:off x="8434393" y="877647"/>
            <a:ext cx="90186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MENSTRUÁCIÓS TERMÉKEK</a:t>
            </a:r>
            <a:endParaRPr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3" name="Google Shape;1783;p86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784" name="Google Shape;1784;p86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DF989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6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4. </a:t>
              </a:r>
              <a:r>
                <a:rPr lang="en-US" sz="3200" b="1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Befogadás és speciális igények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6" name="Google Shape;1786;p86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1787" name="Google Shape;1787;p86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88" name="Google Shape;1788;p86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1789" name="Google Shape;1789;p86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86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91" name="Google Shape;1791;p86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2" name="Google Shape;1792;p86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86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6.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86"/>
          <p:cNvSpPr txBox="1"/>
          <p:nvPr/>
        </p:nvSpPr>
        <p:spPr>
          <a:xfrm>
            <a:off x="4549524" y="2316095"/>
            <a:ext cx="12663000" cy="4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41" marR="0" lvl="1" indent="-28066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Menstruációs igények különböző testtípusoknál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marR="0" lvl="2" indent="-34543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A fogyatékkal élő, transz és nem bináris személyeknek lehetnek speciális szükségleteik vagy preferenciáik.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61341" marR="0" lvl="1" indent="-280668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1">
                <a:latin typeface="Noto Sans"/>
                <a:ea typeface="Noto Sans"/>
                <a:cs typeface="Noto Sans"/>
                <a:sym typeface="Noto Sans"/>
              </a:rPr>
              <a:t>Testre szabható termékek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36323" marR="0" lvl="2" indent="-345439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⚬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Néhány cég könnyen használható termékeket kínál mozgáskorlátozott személyek számára.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86"/>
          <p:cNvSpPr txBox="1"/>
          <p:nvPr/>
        </p:nvSpPr>
        <p:spPr>
          <a:xfrm>
            <a:off x="8434393" y="877647"/>
            <a:ext cx="90186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MENSTRUÁCIÓS TERMÉKEK</a:t>
            </a:r>
            <a:endParaRPr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796" name="Google Shape;1796;p86"/>
          <p:cNvSpPr txBox="1"/>
          <p:nvPr/>
        </p:nvSpPr>
        <p:spPr>
          <a:xfrm>
            <a:off x="1534762" y="3049838"/>
            <a:ext cx="23946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>
                <a:solidFill>
                  <a:srgbClr val="C94F52"/>
                </a:solidFill>
              </a:rPr>
              <a:t>Befogadás </a:t>
            </a:r>
            <a:br>
              <a:rPr lang="en-US" sz="2600" b="1">
                <a:solidFill>
                  <a:srgbClr val="C94F52"/>
                </a:solidFill>
              </a:rPr>
            </a:br>
            <a:r>
              <a:rPr lang="en-US" sz="2600" b="1">
                <a:solidFill>
                  <a:srgbClr val="C94F52"/>
                </a:solidFill>
              </a:rPr>
              <a:t>és </a:t>
            </a:r>
            <a:br>
              <a:rPr lang="en-US" sz="2600" b="1">
                <a:solidFill>
                  <a:srgbClr val="C94F52"/>
                </a:solidFill>
              </a:rPr>
            </a:br>
            <a:r>
              <a:rPr lang="en-US" sz="2600" b="1">
                <a:solidFill>
                  <a:srgbClr val="C94F52"/>
                </a:solidFill>
              </a:rPr>
              <a:t>speciális szükségletek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7" name="Google Shape;1797;p86"/>
          <p:cNvCxnSpPr/>
          <p:nvPr/>
        </p:nvCxnSpPr>
        <p:spPr>
          <a:xfrm>
            <a:off x="4239400" y="2449445"/>
            <a:ext cx="0" cy="3327400"/>
          </a:xfrm>
          <a:prstGeom prst="straightConnector1">
            <a:avLst/>
          </a:prstGeom>
          <a:noFill/>
          <a:ln w="19050" cap="flat" cmpd="sng">
            <a:solidFill>
              <a:srgbClr val="C94F5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98" name="Google Shape;1798;p86"/>
          <p:cNvCxnSpPr/>
          <p:nvPr/>
        </p:nvCxnSpPr>
        <p:spPr>
          <a:xfrm>
            <a:off x="13593429" y="6205470"/>
            <a:ext cx="0" cy="3327400"/>
          </a:xfrm>
          <a:prstGeom prst="straightConnector1">
            <a:avLst/>
          </a:prstGeom>
          <a:noFill/>
          <a:ln w="19050" cap="flat" cmpd="sng">
            <a:solidFill>
              <a:srgbClr val="C94F5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99" name="Google Shape;1799;p86"/>
          <p:cNvSpPr txBox="1"/>
          <p:nvPr/>
        </p:nvSpPr>
        <p:spPr>
          <a:xfrm>
            <a:off x="14180651" y="6767445"/>
            <a:ext cx="23946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>
                <a:solidFill>
                  <a:srgbClr val="C94F52"/>
                </a:solidFill>
              </a:rPr>
              <a:t>Kulturális </a:t>
            </a:r>
            <a:endParaRPr sz="2600" b="1">
              <a:solidFill>
                <a:srgbClr val="C94F52"/>
              </a:solidFill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>
                <a:solidFill>
                  <a:srgbClr val="C94F52"/>
                </a:solidFill>
              </a:rPr>
              <a:t>és </a:t>
            </a:r>
            <a:endParaRPr sz="2600" b="1">
              <a:solidFill>
                <a:srgbClr val="C94F52"/>
              </a:solidFill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>
                <a:solidFill>
                  <a:srgbClr val="C94F52"/>
                </a:solidFill>
              </a:rPr>
              <a:t>vallási szempontok</a:t>
            </a:r>
            <a:endParaRPr sz="2600" b="1">
              <a:solidFill>
                <a:srgbClr val="C94F52"/>
              </a:solidFill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1">
              <a:solidFill>
                <a:srgbClr val="C94F52"/>
              </a:solidFill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1">
              <a:solidFill>
                <a:srgbClr val="C94F52"/>
              </a:solidFill>
            </a:endParaRPr>
          </a:p>
        </p:txBody>
      </p:sp>
      <p:sp>
        <p:nvSpPr>
          <p:cNvPr id="1800" name="Google Shape;1800;p86"/>
          <p:cNvSpPr txBox="1"/>
          <p:nvPr/>
        </p:nvSpPr>
        <p:spPr>
          <a:xfrm>
            <a:off x="1028700" y="6837486"/>
            <a:ext cx="12309600" cy="21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18161" marR="0" lvl="1" indent="-259080" algn="l" rtl="0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Néhány kulturális vagy vallási hit befolyásolhatja bizonyos menstruációs termékek iránti preferenciákat.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8161" marR="0" lvl="1" indent="-259080" algn="l" rtl="0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„Például egyesek a külső termékeket, mint a betétek, részesítik előnyben a belső megoldásokkal szemben, mint a tamponok vagy a menstruációs kehely.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5" name="Google Shape;1805;p87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806" name="Google Shape;1806;p87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DF989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7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4. </a:t>
              </a:r>
              <a:r>
                <a:rPr lang="en-US" sz="3200" b="1">
                  <a:solidFill>
                    <a:schemeClr val="lt1"/>
                  </a:solidFill>
                  <a:latin typeface="Noto Sans"/>
                  <a:ea typeface="Noto Sans"/>
                  <a:cs typeface="Noto Sans"/>
                  <a:sym typeface="Noto Sans"/>
                </a:rPr>
                <a:t>Befogadás és speciális igények</a:t>
              </a:r>
              <a:endParaRPr sz="3200" b="1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  <p:grpSp>
        <p:nvGrpSpPr>
          <p:cNvPr id="1808" name="Google Shape;1808;p87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1809" name="Google Shape;1809;p87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10" name="Google Shape;1810;p87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1811" name="Google Shape;1811;p87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2" name="Google Shape;1812;p87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13" name="Google Shape;1813;p87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4" name="Google Shape;1814;p87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87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6.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87"/>
          <p:cNvSpPr txBox="1"/>
          <p:nvPr/>
        </p:nvSpPr>
        <p:spPr>
          <a:xfrm>
            <a:off x="1155674" y="2868297"/>
            <a:ext cx="13154100" cy="623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9751" marR="0" lvl="1" indent="-26987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1" dirty="0" err="1">
                <a:latin typeface="Noto Sans"/>
                <a:ea typeface="Noto Sans"/>
                <a:cs typeface="Noto Sans"/>
                <a:sym typeface="Noto Sans"/>
              </a:rPr>
              <a:t>Fizikai</a:t>
            </a:r>
            <a:r>
              <a:rPr lang="en-US" sz="25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b="1" dirty="0" err="1">
                <a:latin typeface="Noto Sans"/>
                <a:ea typeface="Noto Sans"/>
                <a:cs typeface="Noto Sans"/>
                <a:sym typeface="Noto Sans"/>
              </a:rPr>
              <a:t>fogyatékosságok</a:t>
            </a:r>
            <a:r>
              <a:rPr lang="en-US" sz="25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: 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tamponok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csészék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behelyezése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korlátozott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mozgékonyság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ügyesség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miatt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egyeseknek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nehéz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lehet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ezért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betétek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bugyik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könnyebben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hozzáférhetők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számukra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39751" marR="0" lvl="1" indent="-26987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1" dirty="0">
                <a:latin typeface="Noto Sans"/>
                <a:ea typeface="Noto Sans"/>
                <a:cs typeface="Noto Sans"/>
                <a:sym typeface="Noto Sans"/>
              </a:rPr>
              <a:t>Az </a:t>
            </a:r>
            <a:r>
              <a:rPr lang="en-US" sz="2500" b="1" dirty="0" err="1">
                <a:latin typeface="Noto Sans"/>
                <a:ea typeface="Noto Sans"/>
                <a:cs typeface="Noto Sans"/>
                <a:sym typeface="Noto Sans"/>
              </a:rPr>
              <a:t>érzékeny</a:t>
            </a:r>
            <a:r>
              <a:rPr lang="en-US" sz="25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b="1" dirty="0" err="1">
                <a:latin typeface="Noto Sans"/>
                <a:ea typeface="Noto Sans"/>
                <a:cs typeface="Noto Sans"/>
                <a:sym typeface="Noto Sans"/>
              </a:rPr>
              <a:t>bőrűek</a:t>
            </a:r>
            <a:r>
              <a:rPr lang="en-US" sz="25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a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textúra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ragasztóanyagok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miatt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kényelmetlennek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találhatják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eldobható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betéteket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, és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inkább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az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újrahasználható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betéteket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kelyhet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részesítik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előnyben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. 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539751" marR="0" lvl="1" indent="-26987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 sz="2500" b="1" dirty="0">
                <a:latin typeface="Noto Sans"/>
                <a:ea typeface="Noto Sans"/>
                <a:cs typeface="Noto Sans"/>
                <a:sym typeface="Noto Sans"/>
              </a:rPr>
              <a:t>Az </a:t>
            </a:r>
            <a:r>
              <a:rPr lang="en-US" sz="2500" b="1" dirty="0" err="1">
                <a:latin typeface="Noto Sans"/>
                <a:ea typeface="Noto Sans"/>
                <a:cs typeface="Noto Sans"/>
                <a:sym typeface="Noto Sans"/>
              </a:rPr>
              <a:t>értelmi</a:t>
            </a:r>
            <a:r>
              <a:rPr lang="en-US" sz="2500" b="1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b="1" dirty="0" err="1">
                <a:latin typeface="Noto Sans"/>
                <a:ea typeface="Noto Sans"/>
                <a:cs typeface="Noto Sans"/>
                <a:sym typeface="Noto Sans"/>
              </a:rPr>
              <a:t>fogyatékosság</a:t>
            </a:r>
            <a:r>
              <a:rPr lang="en-US" sz="2500" b="1" i="0" u="none" strike="noStrike" cap="none" dirty="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is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befolyásolhatja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ellátást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mivel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szükség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lehet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további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támogatásra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hogy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ne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felejtsék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el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rendszeresen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cserélni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termékeket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egyszerűsített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rutinok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például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hu-HU" sz="2500" dirty="0">
                <a:latin typeface="Noto Sans"/>
                <a:ea typeface="Noto Sans"/>
                <a:cs typeface="Noto Sans"/>
                <a:sym typeface="Noto Sans"/>
              </a:rPr>
              <a:t>bugyi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k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használata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előnyösebb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lehet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500" dirty="0" err="1">
                <a:latin typeface="Noto Sans"/>
                <a:ea typeface="Noto Sans"/>
                <a:cs typeface="Noto Sans"/>
                <a:sym typeface="Noto Sans"/>
              </a:rPr>
              <a:t>számukra</a:t>
            </a:r>
            <a:r>
              <a:rPr lang="en-US" sz="2500" dirty="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87"/>
          <p:cNvSpPr txBox="1"/>
          <p:nvPr/>
        </p:nvSpPr>
        <p:spPr>
          <a:xfrm>
            <a:off x="14644750" y="5243700"/>
            <a:ext cx="2965200" cy="3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>
                <a:solidFill>
                  <a:srgbClr val="5B3C87"/>
                </a:solidFill>
              </a:rPr>
              <a:t>Fogyatékosság </a:t>
            </a:r>
            <a:endParaRPr sz="2600" b="1">
              <a:solidFill>
                <a:srgbClr val="5B3C87"/>
              </a:solidFill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>
                <a:solidFill>
                  <a:srgbClr val="5B3C87"/>
                </a:solidFill>
              </a:rPr>
              <a:t>és akadálymentesség</a:t>
            </a:r>
            <a:endParaRPr sz="2600" b="1">
              <a:solidFill>
                <a:srgbClr val="5B3C87"/>
              </a:solidFill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1">
              <a:solidFill>
                <a:srgbClr val="5B3C87"/>
              </a:solidFill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1">
              <a:solidFill>
                <a:srgbClr val="5B3C87"/>
              </a:solidFill>
            </a:endParaRPr>
          </a:p>
        </p:txBody>
      </p:sp>
      <p:cxnSp>
        <p:nvCxnSpPr>
          <p:cNvPr id="1818" name="Google Shape;1818;p87"/>
          <p:cNvCxnSpPr/>
          <p:nvPr/>
        </p:nvCxnSpPr>
        <p:spPr>
          <a:xfrm>
            <a:off x="14525490" y="2988832"/>
            <a:ext cx="0" cy="6009879"/>
          </a:xfrm>
          <a:prstGeom prst="straightConnector1">
            <a:avLst/>
          </a:prstGeom>
          <a:noFill/>
          <a:ln w="19050" cap="flat" cmpd="sng">
            <a:solidFill>
              <a:srgbClr val="5B3C8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9" name="Google Shape;1819;p87"/>
          <p:cNvSpPr txBox="1"/>
          <p:nvPr/>
        </p:nvSpPr>
        <p:spPr>
          <a:xfrm>
            <a:off x="8434393" y="877647"/>
            <a:ext cx="90186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MENSTRUÁCIÓS TERMÉKEK</a:t>
            </a:r>
            <a:endParaRPr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4" name="Google Shape;1824;p88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825" name="Google Shape;1825;p88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DBAD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88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5.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Környezetbarát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jelzések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7" name="Google Shape;1827;p88"/>
          <p:cNvGrpSpPr/>
          <p:nvPr/>
        </p:nvGrpSpPr>
        <p:grpSpPr>
          <a:xfrm>
            <a:off x="1627231" y="4588062"/>
            <a:ext cx="15033538" cy="1734893"/>
            <a:chOff x="0" y="-38100"/>
            <a:chExt cx="3669946" cy="423517"/>
          </a:xfrm>
        </p:grpSpPr>
        <p:sp>
          <p:nvSpPr>
            <p:cNvPr id="1828" name="Google Shape;1828;p88"/>
            <p:cNvSpPr/>
            <p:nvPr/>
          </p:nvSpPr>
          <p:spPr>
            <a:xfrm>
              <a:off x="0" y="0"/>
              <a:ext cx="3669946" cy="385417"/>
            </a:xfrm>
            <a:custGeom>
              <a:avLst/>
              <a:gdLst/>
              <a:ahLst/>
              <a:cxnLst/>
              <a:rect l="l" t="t" r="r" b="b"/>
              <a:pathLst>
                <a:path w="3669946" h="385417" extrusionOk="0">
                  <a:moveTo>
                    <a:pt x="10300" y="0"/>
                  </a:moveTo>
                  <a:lnTo>
                    <a:pt x="3659647" y="0"/>
                  </a:lnTo>
                  <a:cubicBezTo>
                    <a:pt x="3665335" y="0"/>
                    <a:pt x="3669946" y="4611"/>
                    <a:pt x="3669946" y="10300"/>
                  </a:cubicBezTo>
                  <a:lnTo>
                    <a:pt x="3669946" y="375118"/>
                  </a:lnTo>
                  <a:cubicBezTo>
                    <a:pt x="3669946" y="380806"/>
                    <a:pt x="3665335" y="385417"/>
                    <a:pt x="3659647" y="385417"/>
                  </a:cubicBezTo>
                  <a:lnTo>
                    <a:pt x="10300" y="385417"/>
                  </a:lnTo>
                  <a:cubicBezTo>
                    <a:pt x="7568" y="385417"/>
                    <a:pt x="4948" y="384332"/>
                    <a:pt x="3017" y="382401"/>
                  </a:cubicBezTo>
                  <a:cubicBezTo>
                    <a:pt x="1085" y="380469"/>
                    <a:pt x="0" y="377849"/>
                    <a:pt x="0" y="375118"/>
                  </a:cubicBezTo>
                  <a:lnTo>
                    <a:pt x="0" y="10300"/>
                  </a:lnTo>
                  <a:cubicBezTo>
                    <a:pt x="0" y="7568"/>
                    <a:pt x="1085" y="4948"/>
                    <a:pt x="3017" y="3017"/>
                  </a:cubicBezTo>
                  <a:cubicBezTo>
                    <a:pt x="4948" y="1085"/>
                    <a:pt x="7568" y="0"/>
                    <a:pt x="10300" y="0"/>
                  </a:cubicBezTo>
                  <a:close/>
                </a:path>
              </a:pathLst>
            </a:custGeom>
            <a:solidFill>
              <a:srgbClr val="D6CEE0">
                <a:alpha val="69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8"/>
            <p:cNvSpPr txBox="1"/>
            <p:nvPr/>
          </p:nvSpPr>
          <p:spPr>
            <a:xfrm>
              <a:off x="0" y="-38100"/>
              <a:ext cx="3669946" cy="4235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0" name="Google Shape;1830;p88"/>
          <p:cNvGrpSpPr/>
          <p:nvPr/>
        </p:nvGrpSpPr>
        <p:grpSpPr>
          <a:xfrm>
            <a:off x="1627231" y="6443108"/>
            <a:ext cx="15033538" cy="2307656"/>
            <a:chOff x="0" y="-38100"/>
            <a:chExt cx="3669946" cy="563339"/>
          </a:xfrm>
        </p:grpSpPr>
        <p:sp>
          <p:nvSpPr>
            <p:cNvPr id="1831" name="Google Shape;1831;p88"/>
            <p:cNvSpPr/>
            <p:nvPr/>
          </p:nvSpPr>
          <p:spPr>
            <a:xfrm>
              <a:off x="0" y="0"/>
              <a:ext cx="3669946" cy="525239"/>
            </a:xfrm>
            <a:custGeom>
              <a:avLst/>
              <a:gdLst/>
              <a:ahLst/>
              <a:cxnLst/>
              <a:rect l="l" t="t" r="r" b="b"/>
              <a:pathLst>
                <a:path w="3669946" h="525239" extrusionOk="0">
                  <a:moveTo>
                    <a:pt x="10300" y="0"/>
                  </a:moveTo>
                  <a:lnTo>
                    <a:pt x="3659647" y="0"/>
                  </a:lnTo>
                  <a:cubicBezTo>
                    <a:pt x="3665335" y="0"/>
                    <a:pt x="3669946" y="4611"/>
                    <a:pt x="3669946" y="10300"/>
                  </a:cubicBezTo>
                  <a:lnTo>
                    <a:pt x="3669946" y="514939"/>
                  </a:lnTo>
                  <a:cubicBezTo>
                    <a:pt x="3669946" y="520627"/>
                    <a:pt x="3665335" y="525239"/>
                    <a:pt x="3659647" y="525239"/>
                  </a:cubicBezTo>
                  <a:lnTo>
                    <a:pt x="10300" y="525239"/>
                  </a:lnTo>
                  <a:cubicBezTo>
                    <a:pt x="7568" y="525239"/>
                    <a:pt x="4948" y="524154"/>
                    <a:pt x="3017" y="522222"/>
                  </a:cubicBezTo>
                  <a:cubicBezTo>
                    <a:pt x="1085" y="520291"/>
                    <a:pt x="0" y="517671"/>
                    <a:pt x="0" y="514939"/>
                  </a:cubicBezTo>
                  <a:lnTo>
                    <a:pt x="0" y="10300"/>
                  </a:lnTo>
                  <a:cubicBezTo>
                    <a:pt x="0" y="7568"/>
                    <a:pt x="1085" y="4948"/>
                    <a:pt x="3017" y="3017"/>
                  </a:cubicBezTo>
                  <a:cubicBezTo>
                    <a:pt x="4948" y="1085"/>
                    <a:pt x="7568" y="0"/>
                    <a:pt x="10300" y="0"/>
                  </a:cubicBezTo>
                  <a:close/>
                </a:path>
              </a:pathLst>
            </a:custGeom>
            <a:solidFill>
              <a:srgbClr val="D6CEE0">
                <a:alpha val="69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8"/>
            <p:cNvSpPr txBox="1"/>
            <p:nvPr/>
          </p:nvSpPr>
          <p:spPr>
            <a:xfrm>
              <a:off x="0" y="-38100"/>
              <a:ext cx="3669946" cy="5633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3" name="Google Shape;1833;p88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1834" name="Google Shape;1834;p88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5" name="Google Shape;1835;p88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1836" name="Google Shape;1836;p88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7" name="Google Shape;1837;p88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38" name="Google Shape;1838;p88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9" name="Google Shape;1839;p88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88"/>
          <p:cNvSpPr/>
          <p:nvPr/>
        </p:nvSpPr>
        <p:spPr>
          <a:xfrm rot="4924120">
            <a:off x="7086278" y="1885242"/>
            <a:ext cx="806142" cy="570346"/>
          </a:xfrm>
          <a:custGeom>
            <a:avLst/>
            <a:gdLst/>
            <a:ahLst/>
            <a:cxnLst/>
            <a:rect l="l" t="t" r="r" b="b"/>
            <a:pathLst>
              <a:path w="806142" h="570346" extrusionOk="0">
                <a:moveTo>
                  <a:pt x="0" y="0"/>
                </a:moveTo>
                <a:lnTo>
                  <a:pt x="806142" y="0"/>
                </a:lnTo>
                <a:lnTo>
                  <a:pt x="806142" y="570346"/>
                </a:lnTo>
                <a:lnTo>
                  <a:pt x="0" y="570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88"/>
          <p:cNvSpPr/>
          <p:nvPr/>
        </p:nvSpPr>
        <p:spPr>
          <a:xfrm>
            <a:off x="2281689" y="4938526"/>
            <a:ext cx="1818920" cy="1190038"/>
          </a:xfrm>
          <a:custGeom>
            <a:avLst/>
            <a:gdLst/>
            <a:ahLst/>
            <a:cxnLst/>
            <a:rect l="l" t="t" r="r" b="b"/>
            <a:pathLst>
              <a:path w="1818920" h="1190038" extrusionOk="0">
                <a:moveTo>
                  <a:pt x="0" y="0"/>
                </a:moveTo>
                <a:lnTo>
                  <a:pt x="1818920" y="0"/>
                </a:lnTo>
                <a:lnTo>
                  <a:pt x="1818920" y="1190038"/>
                </a:lnTo>
                <a:lnTo>
                  <a:pt x="0" y="1190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2" name="Google Shape;1842;p88"/>
          <p:cNvSpPr txBox="1"/>
          <p:nvPr/>
        </p:nvSpPr>
        <p:spPr>
          <a:xfrm>
            <a:off x="4408847" y="4864891"/>
            <a:ext cx="121098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u-HU" sz="2400" b="1">
                <a:latin typeface="Noto Sans"/>
                <a:ea typeface="Noto Sans"/>
                <a:cs typeface="Noto Sans"/>
                <a:sym typeface="Noto Sans"/>
              </a:rPr>
              <a:t>Organikus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termelési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b="1" err="1">
                <a:latin typeface="Noto Sans"/>
                <a:ea typeface="Noto Sans"/>
                <a:cs typeface="Noto Sans"/>
                <a:sym typeface="Noto Sans"/>
              </a:rPr>
              <a:t>mód</a:t>
            </a: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:</a:t>
            </a:r>
            <a:r>
              <a:rPr lang="en-US" sz="2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Biztosítja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hogy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termékek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szerves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anyagokból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készülnek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peszticidek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szintetikus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műtrágyák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nélkül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3" name="Google Shape;1843;p88"/>
          <p:cNvSpPr/>
          <p:nvPr/>
        </p:nvSpPr>
        <p:spPr>
          <a:xfrm>
            <a:off x="2134580" y="6746921"/>
            <a:ext cx="1966028" cy="1838914"/>
          </a:xfrm>
          <a:custGeom>
            <a:avLst/>
            <a:gdLst/>
            <a:ahLst/>
            <a:cxnLst/>
            <a:rect l="l" t="t" r="r" b="b"/>
            <a:pathLst>
              <a:path w="1966028" h="1838914" extrusionOk="0">
                <a:moveTo>
                  <a:pt x="0" y="0"/>
                </a:moveTo>
                <a:lnTo>
                  <a:pt x="1966029" y="0"/>
                </a:lnTo>
                <a:lnTo>
                  <a:pt x="1966029" y="1838914"/>
                </a:lnTo>
                <a:lnTo>
                  <a:pt x="0" y="18389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p88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6.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5" name="Google Shape;1845;p88"/>
          <p:cNvSpPr txBox="1"/>
          <p:nvPr/>
        </p:nvSpPr>
        <p:spPr>
          <a:xfrm>
            <a:off x="8434393" y="877647"/>
            <a:ext cx="90186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MENSTRUÁCIÓS TERMÉKEK</a:t>
            </a:r>
            <a:endParaRPr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846" name="Google Shape;1846;p88"/>
          <p:cNvSpPr txBox="1"/>
          <p:nvPr/>
        </p:nvSpPr>
        <p:spPr>
          <a:xfrm>
            <a:off x="1769540" y="2574784"/>
            <a:ext cx="14748900" cy="2393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Az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ökológiai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tanúsítványok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olyan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igazolások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amelyeket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termékek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vagy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vállalatok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kapnak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ha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megfelelnek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bizonyos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környezetvédelmi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és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fenntarthatósági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előírásoknak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Ezek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tanúsítványok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célja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hogy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elősegítsék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környezetbarát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gyakorlatokat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, és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segítsék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a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fogyasztókat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tájékozott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és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tudatos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választások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 err="1">
                <a:latin typeface="Noto Sans"/>
                <a:ea typeface="Noto Sans"/>
                <a:cs typeface="Noto Sans"/>
                <a:sym typeface="Noto Sans"/>
              </a:rPr>
              <a:t>meghozatalában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7" name="Google Shape;1847;p88"/>
          <p:cNvSpPr txBox="1"/>
          <p:nvPr/>
        </p:nvSpPr>
        <p:spPr>
          <a:xfrm>
            <a:off x="4408847" y="6701518"/>
            <a:ext cx="121098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Global Organic Textile Standard (GOTS): 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Kifejezetten a textíliákra vonatkozik; biztosítja a bio alapanyagok használatát, a társadalmi felelősségvállalást és a környezetbarát gyártási folyamatokat.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2" name="Google Shape;1852;p89"/>
          <p:cNvGrpSpPr/>
          <p:nvPr/>
        </p:nvGrpSpPr>
        <p:grpSpPr>
          <a:xfrm>
            <a:off x="-426157" y="1315924"/>
            <a:ext cx="19124985" cy="709019"/>
            <a:chOff x="-3742" y="0"/>
            <a:chExt cx="4668739" cy="173084"/>
          </a:xfrm>
        </p:grpSpPr>
        <p:sp>
          <p:nvSpPr>
            <p:cNvPr id="1853" name="Google Shape;1853;p89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DBAD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9"/>
            <p:cNvSpPr txBox="1"/>
            <p:nvPr/>
          </p:nvSpPr>
          <p:spPr>
            <a:xfrm>
              <a:off x="-3742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5. </a:t>
              </a:r>
              <a:r>
                <a:rPr lang="hu-HU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Környezetbarát jelzések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5" name="Google Shape;1855;p89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1856" name="Google Shape;1856;p89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57" name="Google Shape;1857;p89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1858" name="Google Shape;1858;p89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9" name="Google Shape;1859;p89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60" name="Google Shape;1860;p89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1" name="Google Shape;1861;p89"/>
          <p:cNvGrpSpPr/>
          <p:nvPr/>
        </p:nvGrpSpPr>
        <p:grpSpPr>
          <a:xfrm>
            <a:off x="1611901" y="2487329"/>
            <a:ext cx="15033538" cy="1630117"/>
            <a:chOff x="0" y="-38100"/>
            <a:chExt cx="3669946" cy="397940"/>
          </a:xfrm>
        </p:grpSpPr>
        <p:sp>
          <p:nvSpPr>
            <p:cNvPr id="1862" name="Google Shape;1862;p89"/>
            <p:cNvSpPr/>
            <p:nvPr/>
          </p:nvSpPr>
          <p:spPr>
            <a:xfrm>
              <a:off x="0" y="0"/>
              <a:ext cx="3669946" cy="359840"/>
            </a:xfrm>
            <a:custGeom>
              <a:avLst/>
              <a:gdLst/>
              <a:ahLst/>
              <a:cxnLst/>
              <a:rect l="l" t="t" r="r" b="b"/>
              <a:pathLst>
                <a:path w="3669946" h="359840" extrusionOk="0">
                  <a:moveTo>
                    <a:pt x="10300" y="0"/>
                  </a:moveTo>
                  <a:lnTo>
                    <a:pt x="3659647" y="0"/>
                  </a:lnTo>
                  <a:cubicBezTo>
                    <a:pt x="3665335" y="0"/>
                    <a:pt x="3669946" y="4611"/>
                    <a:pt x="3669946" y="10300"/>
                  </a:cubicBezTo>
                  <a:lnTo>
                    <a:pt x="3669946" y="349540"/>
                  </a:lnTo>
                  <a:cubicBezTo>
                    <a:pt x="3669946" y="352272"/>
                    <a:pt x="3668861" y="354892"/>
                    <a:pt x="3666930" y="356823"/>
                  </a:cubicBezTo>
                  <a:cubicBezTo>
                    <a:pt x="3664998" y="358755"/>
                    <a:pt x="3662378" y="359840"/>
                    <a:pt x="3659647" y="359840"/>
                  </a:cubicBezTo>
                  <a:lnTo>
                    <a:pt x="10300" y="359840"/>
                  </a:lnTo>
                  <a:cubicBezTo>
                    <a:pt x="4611" y="359840"/>
                    <a:pt x="0" y="355229"/>
                    <a:pt x="0" y="349540"/>
                  </a:cubicBezTo>
                  <a:lnTo>
                    <a:pt x="0" y="10300"/>
                  </a:lnTo>
                  <a:cubicBezTo>
                    <a:pt x="0" y="7568"/>
                    <a:pt x="1085" y="4948"/>
                    <a:pt x="3017" y="3017"/>
                  </a:cubicBezTo>
                  <a:cubicBezTo>
                    <a:pt x="4948" y="1085"/>
                    <a:pt x="7568" y="0"/>
                    <a:pt x="10300" y="0"/>
                  </a:cubicBezTo>
                  <a:close/>
                </a:path>
              </a:pathLst>
            </a:custGeom>
            <a:solidFill>
              <a:srgbClr val="D6CEE0">
                <a:alpha val="69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9"/>
            <p:cNvSpPr txBox="1"/>
            <p:nvPr/>
          </p:nvSpPr>
          <p:spPr>
            <a:xfrm>
              <a:off x="0" y="-38100"/>
              <a:ext cx="3669946" cy="3979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4" name="Google Shape;1864;p89"/>
          <p:cNvGrpSpPr/>
          <p:nvPr/>
        </p:nvGrpSpPr>
        <p:grpSpPr>
          <a:xfrm>
            <a:off x="1642560" y="6857154"/>
            <a:ext cx="15033538" cy="2270623"/>
            <a:chOff x="0" y="-38100"/>
            <a:chExt cx="3669946" cy="554298"/>
          </a:xfrm>
        </p:grpSpPr>
        <p:sp>
          <p:nvSpPr>
            <p:cNvPr id="1865" name="Google Shape;1865;p89"/>
            <p:cNvSpPr/>
            <p:nvPr/>
          </p:nvSpPr>
          <p:spPr>
            <a:xfrm>
              <a:off x="0" y="0"/>
              <a:ext cx="3669946" cy="516198"/>
            </a:xfrm>
            <a:custGeom>
              <a:avLst/>
              <a:gdLst/>
              <a:ahLst/>
              <a:cxnLst/>
              <a:rect l="l" t="t" r="r" b="b"/>
              <a:pathLst>
                <a:path w="3669946" h="516198" extrusionOk="0">
                  <a:moveTo>
                    <a:pt x="10300" y="0"/>
                  </a:moveTo>
                  <a:lnTo>
                    <a:pt x="3659647" y="0"/>
                  </a:lnTo>
                  <a:cubicBezTo>
                    <a:pt x="3665335" y="0"/>
                    <a:pt x="3669946" y="4611"/>
                    <a:pt x="3669946" y="10300"/>
                  </a:cubicBezTo>
                  <a:lnTo>
                    <a:pt x="3669946" y="505898"/>
                  </a:lnTo>
                  <a:cubicBezTo>
                    <a:pt x="3669946" y="508630"/>
                    <a:pt x="3668861" y="511250"/>
                    <a:pt x="3666930" y="513181"/>
                  </a:cubicBezTo>
                  <a:cubicBezTo>
                    <a:pt x="3664998" y="515113"/>
                    <a:pt x="3662378" y="516198"/>
                    <a:pt x="3659647" y="516198"/>
                  </a:cubicBezTo>
                  <a:lnTo>
                    <a:pt x="10300" y="516198"/>
                  </a:lnTo>
                  <a:cubicBezTo>
                    <a:pt x="4611" y="516198"/>
                    <a:pt x="0" y="511587"/>
                    <a:pt x="0" y="505898"/>
                  </a:cubicBezTo>
                  <a:lnTo>
                    <a:pt x="0" y="10300"/>
                  </a:lnTo>
                  <a:cubicBezTo>
                    <a:pt x="0" y="7568"/>
                    <a:pt x="1085" y="4948"/>
                    <a:pt x="3017" y="3017"/>
                  </a:cubicBezTo>
                  <a:cubicBezTo>
                    <a:pt x="4948" y="1085"/>
                    <a:pt x="7568" y="0"/>
                    <a:pt x="10300" y="0"/>
                  </a:cubicBezTo>
                  <a:close/>
                </a:path>
              </a:pathLst>
            </a:custGeom>
            <a:solidFill>
              <a:srgbClr val="D6CEE0">
                <a:alpha val="69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9"/>
            <p:cNvSpPr txBox="1"/>
            <p:nvPr/>
          </p:nvSpPr>
          <p:spPr>
            <a:xfrm>
              <a:off x="0" y="-38100"/>
              <a:ext cx="3669946" cy="554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7" name="Google Shape;1867;p89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89"/>
          <p:cNvSpPr/>
          <p:nvPr/>
        </p:nvSpPr>
        <p:spPr>
          <a:xfrm>
            <a:off x="2260164" y="2729126"/>
            <a:ext cx="1031787" cy="1169759"/>
          </a:xfrm>
          <a:custGeom>
            <a:avLst/>
            <a:gdLst/>
            <a:ahLst/>
            <a:cxnLst/>
            <a:rect l="l" t="t" r="r" b="b"/>
            <a:pathLst>
              <a:path w="1031787" h="1169759" extrusionOk="0">
                <a:moveTo>
                  <a:pt x="0" y="0"/>
                </a:moveTo>
                <a:lnTo>
                  <a:pt x="1031787" y="0"/>
                </a:lnTo>
                <a:lnTo>
                  <a:pt x="1031787" y="1169759"/>
                </a:lnTo>
                <a:lnTo>
                  <a:pt x="0" y="11697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9" name="Google Shape;1869;p89"/>
          <p:cNvGrpSpPr/>
          <p:nvPr/>
        </p:nvGrpSpPr>
        <p:grpSpPr>
          <a:xfrm>
            <a:off x="1611901" y="4285223"/>
            <a:ext cx="15033538" cy="2404153"/>
            <a:chOff x="0" y="-38100"/>
            <a:chExt cx="3669946" cy="586895"/>
          </a:xfrm>
        </p:grpSpPr>
        <p:sp>
          <p:nvSpPr>
            <p:cNvPr id="1870" name="Google Shape;1870;p89"/>
            <p:cNvSpPr/>
            <p:nvPr/>
          </p:nvSpPr>
          <p:spPr>
            <a:xfrm>
              <a:off x="0" y="0"/>
              <a:ext cx="3669946" cy="548795"/>
            </a:xfrm>
            <a:custGeom>
              <a:avLst/>
              <a:gdLst/>
              <a:ahLst/>
              <a:cxnLst/>
              <a:rect l="l" t="t" r="r" b="b"/>
              <a:pathLst>
                <a:path w="3669946" h="548795" extrusionOk="0">
                  <a:moveTo>
                    <a:pt x="10300" y="0"/>
                  </a:moveTo>
                  <a:lnTo>
                    <a:pt x="3659647" y="0"/>
                  </a:lnTo>
                  <a:cubicBezTo>
                    <a:pt x="3665335" y="0"/>
                    <a:pt x="3669946" y="4611"/>
                    <a:pt x="3669946" y="10300"/>
                  </a:cubicBezTo>
                  <a:lnTo>
                    <a:pt x="3669946" y="538496"/>
                  </a:lnTo>
                  <a:cubicBezTo>
                    <a:pt x="3669946" y="541227"/>
                    <a:pt x="3668861" y="543847"/>
                    <a:pt x="3666930" y="545779"/>
                  </a:cubicBezTo>
                  <a:cubicBezTo>
                    <a:pt x="3664998" y="547710"/>
                    <a:pt x="3662378" y="548795"/>
                    <a:pt x="3659647" y="548795"/>
                  </a:cubicBezTo>
                  <a:lnTo>
                    <a:pt x="10300" y="548795"/>
                  </a:lnTo>
                  <a:cubicBezTo>
                    <a:pt x="4611" y="548795"/>
                    <a:pt x="0" y="544184"/>
                    <a:pt x="0" y="538496"/>
                  </a:cubicBezTo>
                  <a:lnTo>
                    <a:pt x="0" y="10300"/>
                  </a:lnTo>
                  <a:cubicBezTo>
                    <a:pt x="0" y="7568"/>
                    <a:pt x="1085" y="4948"/>
                    <a:pt x="3017" y="3017"/>
                  </a:cubicBezTo>
                  <a:cubicBezTo>
                    <a:pt x="4948" y="1085"/>
                    <a:pt x="7568" y="0"/>
                    <a:pt x="10300" y="0"/>
                  </a:cubicBezTo>
                  <a:close/>
                </a:path>
              </a:pathLst>
            </a:custGeom>
            <a:solidFill>
              <a:srgbClr val="D6CEE0">
                <a:alpha val="69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9"/>
            <p:cNvSpPr txBox="1"/>
            <p:nvPr/>
          </p:nvSpPr>
          <p:spPr>
            <a:xfrm>
              <a:off x="0" y="-38100"/>
              <a:ext cx="3669946" cy="586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2" name="Google Shape;1872;p89"/>
          <p:cNvSpPr/>
          <p:nvPr/>
        </p:nvSpPr>
        <p:spPr>
          <a:xfrm>
            <a:off x="2060115" y="4800377"/>
            <a:ext cx="1431885" cy="1479298"/>
          </a:xfrm>
          <a:custGeom>
            <a:avLst/>
            <a:gdLst/>
            <a:ahLst/>
            <a:cxnLst/>
            <a:rect l="l" t="t" r="r" b="b"/>
            <a:pathLst>
              <a:path w="1431885" h="1479298" extrusionOk="0">
                <a:moveTo>
                  <a:pt x="0" y="0"/>
                </a:moveTo>
                <a:lnTo>
                  <a:pt x="1431885" y="0"/>
                </a:lnTo>
                <a:lnTo>
                  <a:pt x="1431885" y="1479298"/>
                </a:lnTo>
                <a:lnTo>
                  <a:pt x="0" y="14792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89"/>
          <p:cNvSpPr/>
          <p:nvPr/>
        </p:nvSpPr>
        <p:spPr>
          <a:xfrm>
            <a:off x="1889650" y="7654275"/>
            <a:ext cx="2685389" cy="926025"/>
          </a:xfrm>
          <a:custGeom>
            <a:avLst/>
            <a:gdLst/>
            <a:ahLst/>
            <a:cxnLst/>
            <a:rect l="l" t="t" r="r" b="b"/>
            <a:pathLst>
              <a:path w="2804584" h="1026067" extrusionOk="0">
                <a:moveTo>
                  <a:pt x="0" y="0"/>
                </a:moveTo>
                <a:lnTo>
                  <a:pt x="2804584" y="0"/>
                </a:lnTo>
                <a:lnTo>
                  <a:pt x="2804584" y="1026067"/>
                </a:lnTo>
                <a:lnTo>
                  <a:pt x="0" y="10260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89"/>
          <p:cNvSpPr txBox="1"/>
          <p:nvPr/>
        </p:nvSpPr>
        <p:spPr>
          <a:xfrm>
            <a:off x="3780625" y="2797325"/>
            <a:ext cx="129399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latin typeface="Noto Sans"/>
                <a:ea typeface="Noto Sans"/>
                <a:cs typeface="Noto Sans"/>
                <a:sym typeface="Noto Sans"/>
              </a:rPr>
              <a:t>Az EU ökocímke:</a:t>
            </a:r>
            <a:r>
              <a:rPr lang="en-US" sz="2400" b="0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Egy európai tanúsítvány olyan termékekre és szolgáltatásokra, amelyek a teljes életciklusuk során magas szintű környezetvédelmi előírásoknak felelnek meg.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89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6.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89"/>
          <p:cNvSpPr txBox="1"/>
          <p:nvPr/>
        </p:nvSpPr>
        <p:spPr>
          <a:xfrm>
            <a:off x="8434393" y="877647"/>
            <a:ext cx="90186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MENSTRUÁCIÓS TERMÉKEK</a:t>
            </a:r>
            <a:endParaRPr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877" name="Google Shape;1877;p89"/>
          <p:cNvSpPr txBox="1"/>
          <p:nvPr/>
        </p:nvSpPr>
        <p:spPr>
          <a:xfrm>
            <a:off x="3855687" y="4375906"/>
            <a:ext cx="12789900" cy="21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OEKO-TEX Standard 100: </a:t>
            </a:r>
            <a:r>
              <a:rPr lang="en-US" sz="2300">
                <a:latin typeface="Noto Sans"/>
                <a:ea typeface="Noto Sans"/>
                <a:cs typeface="Noto Sans"/>
                <a:sym typeface="Noto Sans"/>
              </a:rPr>
              <a:t>Ez a tanúsítvány a textíliákat teszteli a legkárosabb anyagokra vonatkozóan, és garantálja, hogy azok biztonságosak az emberi használatra. Mindenre kiterjed – az alapanyagoktól a késztermékekig –, és különösen fontos az olyan termékek esetében, amelyek közvetlenül érintkeznek a bőrrel, mint például a ruházat.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89"/>
          <p:cNvSpPr txBox="1"/>
          <p:nvPr/>
        </p:nvSpPr>
        <p:spPr>
          <a:xfrm>
            <a:off x="4575050" y="7179763"/>
            <a:ext cx="12070500" cy="16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BCI (Better Cotton Initiative): </a:t>
            </a:r>
            <a:r>
              <a:rPr lang="en-US" sz="2400">
                <a:latin typeface="Noto Sans"/>
                <a:ea typeface="Noto Sans"/>
                <a:cs typeface="Noto Sans"/>
                <a:sym typeface="Noto Sans"/>
              </a:rPr>
              <a:t>Ez a tanúsítvány a fenntartható pamuttermelésre összpontosít. Célja a pamuttermesztés globális gyakorlatainak javítása, valamint a környezeti, társadalmi és gazdasági feltételek fejlesztése.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3" name="Google Shape;1883;p91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884" name="Google Shape;1884;p91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BBD7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91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Csoportos tevékenység – Menstruációs termékek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6" name="Google Shape;1886;p91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1887" name="Google Shape;1887;p91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88" name="Google Shape;1888;p91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1889" name="Google Shape;1889;p91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0" name="Google Shape;1890;p91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91" name="Google Shape;1891;p91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2" name="Google Shape;1892;p91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91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6.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91"/>
          <p:cNvSpPr txBox="1"/>
          <p:nvPr/>
        </p:nvSpPr>
        <p:spPr>
          <a:xfrm>
            <a:off x="8434393" y="877647"/>
            <a:ext cx="90186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MENSTRUÁCIÓS TERMÉKEK</a:t>
            </a:r>
            <a:endParaRPr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895" name="Google Shape;1895;p91"/>
          <p:cNvSpPr/>
          <p:nvPr/>
        </p:nvSpPr>
        <p:spPr>
          <a:xfrm>
            <a:off x="3577376" y="2449445"/>
            <a:ext cx="3597605" cy="3219671"/>
          </a:xfrm>
          <a:custGeom>
            <a:avLst/>
            <a:gdLst/>
            <a:ahLst/>
            <a:cxnLst/>
            <a:rect l="l" t="t" r="r" b="b"/>
            <a:pathLst>
              <a:path w="3597605" h="3219671" extrusionOk="0">
                <a:moveTo>
                  <a:pt x="0" y="0"/>
                </a:moveTo>
                <a:lnTo>
                  <a:pt x="3597606" y="0"/>
                </a:lnTo>
                <a:lnTo>
                  <a:pt x="3597606" y="3219671"/>
                </a:lnTo>
                <a:lnTo>
                  <a:pt x="0" y="32196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28624" r="-25403" b="-3386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91"/>
          <p:cNvSpPr/>
          <p:nvPr/>
        </p:nvSpPr>
        <p:spPr>
          <a:xfrm rot="3490127">
            <a:off x="5578567" y="2217648"/>
            <a:ext cx="7590050" cy="7327849"/>
          </a:xfrm>
          <a:custGeom>
            <a:avLst/>
            <a:gdLst/>
            <a:ahLst/>
            <a:cxnLst/>
            <a:rect l="l" t="t" r="r" b="b"/>
            <a:pathLst>
              <a:path w="7590050" h="7327849" extrusionOk="0">
                <a:moveTo>
                  <a:pt x="0" y="0"/>
                </a:moveTo>
                <a:lnTo>
                  <a:pt x="7590050" y="0"/>
                </a:lnTo>
                <a:lnTo>
                  <a:pt x="7590050" y="7327849"/>
                </a:lnTo>
                <a:lnTo>
                  <a:pt x="0" y="73278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91"/>
          <p:cNvSpPr txBox="1"/>
          <p:nvPr/>
        </p:nvSpPr>
        <p:spPr>
          <a:xfrm>
            <a:off x="6374120" y="4371156"/>
            <a:ext cx="6552000" cy="3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299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46"/>
              <a:buFont typeface="Arial"/>
              <a:buNone/>
            </a:pPr>
            <a:r>
              <a:rPr lang="en-US" sz="5146" b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MELYEK AZ EGYES MENSTRUÁCIÓS TERMÉKEK ELŐNYEI ÉS HÁTRÁNYAI?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2" name="Google Shape;1902;p92"/>
          <p:cNvGrpSpPr/>
          <p:nvPr/>
        </p:nvGrpSpPr>
        <p:grpSpPr>
          <a:xfrm>
            <a:off x="-410828" y="1315924"/>
            <a:ext cx="19109656" cy="709019"/>
            <a:chOff x="0" y="0"/>
            <a:chExt cx="4664997" cy="173084"/>
          </a:xfrm>
        </p:grpSpPr>
        <p:sp>
          <p:nvSpPr>
            <p:cNvPr id="1903" name="Google Shape;1903;p92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BBD7D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92"/>
            <p:cNvSpPr txBox="1"/>
            <p:nvPr/>
          </p:nvSpPr>
          <p:spPr>
            <a:xfrm>
              <a:off x="0" y="0"/>
              <a:ext cx="4664997" cy="1730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Csoportos tevékenység – Menstruációs termékek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5" name="Google Shape;1905;p92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1906" name="Google Shape;1906;p92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92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1908" name="Google Shape;1908;p92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92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10" name="Google Shape;1910;p92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1" name="Google Shape;1911;p92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2" name="Google Shape;1912;p92"/>
          <p:cNvSpPr txBox="1"/>
          <p:nvPr/>
        </p:nvSpPr>
        <p:spPr>
          <a:xfrm>
            <a:off x="1275798" y="1220674"/>
            <a:ext cx="611684" cy="9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99"/>
              <a:buFont typeface="Arial"/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6.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3" name="Google Shape;1913;p92"/>
          <p:cNvSpPr txBox="1"/>
          <p:nvPr/>
        </p:nvSpPr>
        <p:spPr>
          <a:xfrm>
            <a:off x="8434393" y="877647"/>
            <a:ext cx="90186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MENSTRUÁCIÓS TERMÉKEK</a:t>
            </a:r>
            <a:endParaRPr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>
              <a:solidFill>
                <a:srgbClr val="9A193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914" name="Google Shape;1914;p92"/>
          <p:cNvSpPr/>
          <p:nvPr/>
        </p:nvSpPr>
        <p:spPr>
          <a:xfrm>
            <a:off x="2517953" y="3379391"/>
            <a:ext cx="2569261" cy="2299356"/>
          </a:xfrm>
          <a:custGeom>
            <a:avLst/>
            <a:gdLst/>
            <a:ahLst/>
            <a:cxnLst/>
            <a:rect l="l" t="t" r="r" b="b"/>
            <a:pathLst>
              <a:path w="2569261" h="2299356" extrusionOk="0">
                <a:moveTo>
                  <a:pt x="0" y="0"/>
                </a:moveTo>
                <a:lnTo>
                  <a:pt x="2569261" y="0"/>
                </a:lnTo>
                <a:lnTo>
                  <a:pt x="2569261" y="2299356"/>
                </a:lnTo>
                <a:lnTo>
                  <a:pt x="0" y="22993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28624" r="-25403" b="-3386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5" name="Google Shape;1915;p92"/>
          <p:cNvSpPr/>
          <p:nvPr/>
        </p:nvSpPr>
        <p:spPr>
          <a:xfrm rot="3490127">
            <a:off x="3742570" y="3143933"/>
            <a:ext cx="5644222" cy="5449239"/>
          </a:xfrm>
          <a:custGeom>
            <a:avLst/>
            <a:gdLst/>
            <a:ahLst/>
            <a:cxnLst/>
            <a:rect l="l" t="t" r="r" b="b"/>
            <a:pathLst>
              <a:path w="5644222" h="5449239" extrusionOk="0">
                <a:moveTo>
                  <a:pt x="0" y="0"/>
                </a:moveTo>
                <a:lnTo>
                  <a:pt x="5644222" y="0"/>
                </a:lnTo>
                <a:lnTo>
                  <a:pt x="5644222" y="5449239"/>
                </a:lnTo>
                <a:lnTo>
                  <a:pt x="0" y="54492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6" name="Google Shape;1916;p92"/>
          <p:cNvSpPr txBox="1"/>
          <p:nvPr/>
        </p:nvSpPr>
        <p:spPr>
          <a:xfrm>
            <a:off x="4691528" y="4514539"/>
            <a:ext cx="4679100" cy="4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3299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46"/>
              <a:buFont typeface="Arial"/>
              <a:buNone/>
            </a:pPr>
            <a:r>
              <a:rPr lang="en-US" sz="3846" b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MELYEK AZ EGYES MENSTRUÁCIÓS TERMÉKEK ELŐNYEI ÉS HÁTRÁNYAI?</a:t>
            </a:r>
            <a:endParaRPr sz="10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33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18"/>
              <a:buFont typeface="Arial"/>
              <a:buNone/>
            </a:pPr>
            <a:endParaRPr sz="2318" b="1">
              <a:solidFill>
                <a:srgbClr val="5B3C87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grpSp>
        <p:nvGrpSpPr>
          <p:cNvPr id="1917" name="Google Shape;1917;p92"/>
          <p:cNvGrpSpPr/>
          <p:nvPr/>
        </p:nvGrpSpPr>
        <p:grpSpPr>
          <a:xfrm>
            <a:off x="10693279" y="3120887"/>
            <a:ext cx="5169521" cy="3059313"/>
            <a:chOff x="0" y="-38100"/>
            <a:chExt cx="1261969" cy="746831"/>
          </a:xfrm>
        </p:grpSpPr>
        <p:sp>
          <p:nvSpPr>
            <p:cNvPr id="1918" name="Google Shape;1918;p92"/>
            <p:cNvSpPr/>
            <p:nvPr/>
          </p:nvSpPr>
          <p:spPr>
            <a:xfrm>
              <a:off x="0" y="0"/>
              <a:ext cx="1261969" cy="708731"/>
            </a:xfrm>
            <a:custGeom>
              <a:avLst/>
              <a:gdLst/>
              <a:ahLst/>
              <a:cxnLst/>
              <a:rect l="l" t="t" r="r" b="b"/>
              <a:pathLst>
                <a:path w="1261969" h="708731" extrusionOk="0">
                  <a:moveTo>
                    <a:pt x="29952" y="0"/>
                  </a:moveTo>
                  <a:lnTo>
                    <a:pt x="1232017" y="0"/>
                  </a:lnTo>
                  <a:cubicBezTo>
                    <a:pt x="1248559" y="0"/>
                    <a:pt x="1261969" y="13410"/>
                    <a:pt x="1261969" y="29952"/>
                  </a:cubicBezTo>
                  <a:lnTo>
                    <a:pt x="1261969" y="678779"/>
                  </a:lnTo>
                  <a:cubicBezTo>
                    <a:pt x="1261969" y="695321"/>
                    <a:pt x="1248559" y="708731"/>
                    <a:pt x="1232017" y="708731"/>
                  </a:cubicBezTo>
                  <a:lnTo>
                    <a:pt x="29952" y="708731"/>
                  </a:lnTo>
                  <a:cubicBezTo>
                    <a:pt x="13410" y="708731"/>
                    <a:pt x="0" y="695321"/>
                    <a:pt x="0" y="678779"/>
                  </a:cubicBezTo>
                  <a:lnTo>
                    <a:pt x="0" y="29952"/>
                  </a:lnTo>
                  <a:cubicBezTo>
                    <a:pt x="0" y="13410"/>
                    <a:pt x="13410" y="0"/>
                    <a:pt x="29952" y="0"/>
                  </a:cubicBezTo>
                  <a:close/>
                </a:path>
              </a:pathLst>
            </a:custGeom>
            <a:solidFill>
              <a:srgbClr val="D6CEE0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92"/>
            <p:cNvSpPr txBox="1"/>
            <p:nvPr/>
          </p:nvSpPr>
          <p:spPr>
            <a:xfrm>
              <a:off x="0" y="-38100"/>
              <a:ext cx="1261969" cy="746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1" name="Google Shape;1921;p92"/>
          <p:cNvGrpSpPr/>
          <p:nvPr/>
        </p:nvGrpSpPr>
        <p:grpSpPr>
          <a:xfrm>
            <a:off x="11469791" y="2928188"/>
            <a:ext cx="3616629" cy="4523273"/>
            <a:chOff x="-108889" y="-5777"/>
            <a:chExt cx="882882" cy="1104211"/>
          </a:xfrm>
        </p:grpSpPr>
        <p:sp>
          <p:nvSpPr>
            <p:cNvPr id="1922" name="Google Shape;1922;p92"/>
            <p:cNvSpPr/>
            <p:nvPr/>
          </p:nvSpPr>
          <p:spPr>
            <a:xfrm>
              <a:off x="-108889" y="-5777"/>
              <a:ext cx="882882" cy="158729"/>
            </a:xfrm>
            <a:custGeom>
              <a:avLst/>
              <a:gdLst/>
              <a:ahLst/>
              <a:cxnLst/>
              <a:rect l="l" t="t" r="r" b="b"/>
              <a:pathLst>
                <a:path w="665071" h="158729" extrusionOk="0">
                  <a:moveTo>
                    <a:pt x="0" y="0"/>
                  </a:moveTo>
                  <a:lnTo>
                    <a:pt x="665071" y="0"/>
                  </a:lnTo>
                  <a:lnTo>
                    <a:pt x="665071" y="158729"/>
                  </a:lnTo>
                  <a:lnTo>
                    <a:pt x="0" y="158729"/>
                  </a:lnTo>
                  <a:close/>
                </a:path>
              </a:pathLst>
            </a:custGeom>
            <a:solidFill>
              <a:srgbClr val="5B3C8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92"/>
            <p:cNvSpPr txBox="1"/>
            <p:nvPr/>
          </p:nvSpPr>
          <p:spPr>
            <a:xfrm>
              <a:off x="-47637" y="939734"/>
              <a:ext cx="744900" cy="1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n-US" sz="2900" err="1">
                  <a:solidFill>
                    <a:srgbClr val="FFFFFF"/>
                  </a:solidFill>
                  <a:latin typeface="Noto Sans Osage"/>
                  <a:ea typeface="Noto Sans Osage"/>
                  <a:cs typeface="Noto Sans Osage"/>
                  <a:sym typeface="Noto Sans Osage"/>
                </a:rPr>
                <a:t>Újrahasználható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p92"/>
          <p:cNvSpPr txBox="1"/>
          <p:nvPr/>
        </p:nvSpPr>
        <p:spPr>
          <a:xfrm>
            <a:off x="11025945" y="3786235"/>
            <a:ext cx="4504200" cy="2307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kehely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bugyi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Menstruációs</a:t>
            </a: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-US" sz="2499" err="1">
                <a:latin typeface="Noto Sans"/>
                <a:ea typeface="Noto Sans"/>
                <a:cs typeface="Noto Sans"/>
                <a:sym typeface="Noto Sans"/>
              </a:rPr>
              <a:t>korong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hu-HU" sz="2499">
                <a:latin typeface="Noto Sans"/>
                <a:ea typeface="Noto Sans"/>
                <a:cs typeface="Noto Sans"/>
                <a:sym typeface="Noto Sans"/>
              </a:rPr>
              <a:t>Mosható betét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4" name="Google Shape;1924;p92"/>
          <p:cNvGrpSpPr/>
          <p:nvPr/>
        </p:nvGrpSpPr>
        <p:grpSpPr>
          <a:xfrm>
            <a:off x="10693279" y="6803586"/>
            <a:ext cx="5169521" cy="2004259"/>
            <a:chOff x="0" y="-38100"/>
            <a:chExt cx="1261969" cy="489274"/>
          </a:xfrm>
        </p:grpSpPr>
        <p:sp>
          <p:nvSpPr>
            <p:cNvPr id="1925" name="Google Shape;1925;p92"/>
            <p:cNvSpPr/>
            <p:nvPr/>
          </p:nvSpPr>
          <p:spPr>
            <a:xfrm>
              <a:off x="0" y="0"/>
              <a:ext cx="1261969" cy="451174"/>
            </a:xfrm>
            <a:custGeom>
              <a:avLst/>
              <a:gdLst/>
              <a:ahLst/>
              <a:cxnLst/>
              <a:rect l="l" t="t" r="r" b="b"/>
              <a:pathLst>
                <a:path w="1261969" h="451174" extrusionOk="0">
                  <a:moveTo>
                    <a:pt x="29952" y="0"/>
                  </a:moveTo>
                  <a:lnTo>
                    <a:pt x="1232017" y="0"/>
                  </a:lnTo>
                  <a:cubicBezTo>
                    <a:pt x="1248559" y="0"/>
                    <a:pt x="1261969" y="13410"/>
                    <a:pt x="1261969" y="29952"/>
                  </a:cubicBezTo>
                  <a:lnTo>
                    <a:pt x="1261969" y="421222"/>
                  </a:lnTo>
                  <a:cubicBezTo>
                    <a:pt x="1261969" y="437764"/>
                    <a:pt x="1248559" y="451174"/>
                    <a:pt x="1232017" y="451174"/>
                  </a:cubicBezTo>
                  <a:lnTo>
                    <a:pt x="29952" y="451174"/>
                  </a:lnTo>
                  <a:cubicBezTo>
                    <a:pt x="13410" y="451174"/>
                    <a:pt x="0" y="437764"/>
                    <a:pt x="0" y="421222"/>
                  </a:cubicBezTo>
                  <a:lnTo>
                    <a:pt x="0" y="29952"/>
                  </a:lnTo>
                  <a:cubicBezTo>
                    <a:pt x="0" y="13410"/>
                    <a:pt x="13410" y="0"/>
                    <a:pt x="29952" y="0"/>
                  </a:cubicBezTo>
                  <a:close/>
                </a:path>
              </a:pathLst>
            </a:custGeom>
            <a:solidFill>
              <a:srgbClr val="D6CEE0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92"/>
            <p:cNvSpPr txBox="1"/>
            <p:nvPr/>
          </p:nvSpPr>
          <p:spPr>
            <a:xfrm>
              <a:off x="0" y="-38100"/>
              <a:ext cx="1261969" cy="489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1245;p58">
            <a:extLst>
              <a:ext uri="{FF2B5EF4-FFF2-40B4-BE49-F238E27FC236}">
                <a16:creationId xmlns:a16="http://schemas.microsoft.com/office/drawing/2014/main" id="{DC4ADD48-0F4D-2960-4C85-334D836B239E}"/>
              </a:ext>
            </a:extLst>
          </p:cNvPr>
          <p:cNvSpPr/>
          <p:nvPr/>
        </p:nvSpPr>
        <p:spPr>
          <a:xfrm>
            <a:off x="11645692" y="6628861"/>
            <a:ext cx="3692776" cy="650216"/>
          </a:xfrm>
          <a:custGeom>
            <a:avLst/>
            <a:gdLst/>
            <a:ahLst/>
            <a:cxnLst/>
            <a:rect l="l" t="t" r="r" b="b"/>
            <a:pathLst>
              <a:path w="901471" h="158729" extrusionOk="0">
                <a:moveTo>
                  <a:pt x="0" y="0"/>
                </a:moveTo>
                <a:lnTo>
                  <a:pt x="901471" y="0"/>
                </a:lnTo>
                <a:lnTo>
                  <a:pt x="901471" y="158729"/>
                </a:lnTo>
                <a:lnTo>
                  <a:pt x="0" y="158729"/>
                </a:lnTo>
                <a:close/>
              </a:path>
            </a:pathLst>
          </a:custGeom>
          <a:solidFill>
            <a:srgbClr val="5B3C87"/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927" name="Google Shape;1927;p92"/>
          <p:cNvSpPr txBox="1"/>
          <p:nvPr/>
        </p:nvSpPr>
        <p:spPr>
          <a:xfrm>
            <a:off x="11025945" y="7491584"/>
            <a:ext cx="4504200" cy="9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Betét</a:t>
            </a:r>
            <a:endParaRPr sz="2499"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en-US" sz="2499">
                <a:latin typeface="Noto Sans"/>
                <a:ea typeface="Noto Sans"/>
                <a:cs typeface="Noto Sans"/>
                <a:sym typeface="Noto Sans"/>
              </a:rPr>
              <a:t>Tampon</a:t>
            </a:r>
            <a:endParaRPr sz="2499"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FC95757-0F90-7CC4-DE70-25A27E85784C}"/>
              </a:ext>
            </a:extLst>
          </p:cNvPr>
          <p:cNvSpPr txBox="1"/>
          <p:nvPr/>
        </p:nvSpPr>
        <p:spPr>
          <a:xfrm>
            <a:off x="12017829" y="6661189"/>
            <a:ext cx="290648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3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Egyszerhasználatos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850DE9D-42BB-D918-464B-F77EA2085C58}"/>
              </a:ext>
            </a:extLst>
          </p:cNvPr>
          <p:cNvSpPr txBox="1"/>
          <p:nvPr/>
        </p:nvSpPr>
        <p:spPr>
          <a:xfrm>
            <a:off x="11720703" y="2928188"/>
            <a:ext cx="3051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Újrahasználható</a:t>
            </a:r>
            <a:endParaRPr lang="hu-HU" sz="280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" name="Google Shape;1935;p99"/>
          <p:cNvGrpSpPr/>
          <p:nvPr/>
        </p:nvGrpSpPr>
        <p:grpSpPr>
          <a:xfrm>
            <a:off x="-586862" y="2099230"/>
            <a:ext cx="19461730" cy="3598442"/>
            <a:chOff x="0" y="-114300"/>
            <a:chExt cx="4750935" cy="878440"/>
          </a:xfrm>
        </p:grpSpPr>
        <p:sp>
          <p:nvSpPr>
            <p:cNvPr id="1936" name="Google Shape;1936;p99"/>
            <p:cNvSpPr/>
            <p:nvPr/>
          </p:nvSpPr>
          <p:spPr>
            <a:xfrm>
              <a:off x="0" y="0"/>
              <a:ext cx="4750935" cy="764140"/>
            </a:xfrm>
            <a:custGeom>
              <a:avLst/>
              <a:gdLst/>
              <a:ahLst/>
              <a:cxnLst/>
              <a:rect l="l" t="t" r="r" b="b"/>
              <a:pathLst>
                <a:path w="4750935" h="764140" extrusionOk="0">
                  <a:moveTo>
                    <a:pt x="0" y="0"/>
                  </a:moveTo>
                  <a:lnTo>
                    <a:pt x="4750935" y="0"/>
                  </a:lnTo>
                  <a:lnTo>
                    <a:pt x="4750935" y="764140"/>
                  </a:lnTo>
                  <a:lnTo>
                    <a:pt x="0" y="764140"/>
                  </a:lnTo>
                  <a:close/>
                </a:path>
              </a:pathLst>
            </a:custGeom>
            <a:solidFill>
              <a:srgbClr val="D6CE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99"/>
            <p:cNvSpPr txBox="1"/>
            <p:nvPr/>
          </p:nvSpPr>
          <p:spPr>
            <a:xfrm>
              <a:off x="0" y="-114300"/>
              <a:ext cx="4750800" cy="87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39327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8" name="Google Shape;1938;p99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1939" name="Google Shape;1939;p99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40" name="Google Shape;1940;p99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1941" name="Google Shape;1941;p99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2" name="Google Shape;1942;p99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43" name="Google Shape;1943;p99"/>
          <p:cNvSpPr/>
          <p:nvPr/>
        </p:nvSpPr>
        <p:spPr>
          <a:xfrm>
            <a:off x="459184" y="473737"/>
            <a:ext cx="17369632" cy="9477375"/>
          </a:xfrm>
          <a:custGeom>
            <a:avLst/>
            <a:gdLst/>
            <a:ahLst/>
            <a:cxnLst/>
            <a:rect l="l" t="t" r="r" b="b"/>
            <a:pathLst>
              <a:path w="23159510" h="12636500" extrusionOk="0">
                <a:moveTo>
                  <a:pt x="56243" y="0"/>
                </a:moveTo>
                <a:lnTo>
                  <a:pt x="23103267" y="0"/>
                </a:lnTo>
                <a:cubicBezTo>
                  <a:pt x="23134388" y="0"/>
                  <a:pt x="23159510" y="25527"/>
                  <a:pt x="23159510" y="57150"/>
                </a:cubicBezTo>
                <a:lnTo>
                  <a:pt x="23159510" y="12579350"/>
                </a:lnTo>
                <a:cubicBezTo>
                  <a:pt x="23159510" y="12610973"/>
                  <a:pt x="23134388" y="12636500"/>
                  <a:pt x="23103267" y="12636500"/>
                </a:cubicBezTo>
                <a:lnTo>
                  <a:pt x="56243" y="12636500"/>
                </a:lnTo>
                <a:cubicBezTo>
                  <a:pt x="25122" y="12636500"/>
                  <a:pt x="0" y="12610973"/>
                  <a:pt x="0" y="12579350"/>
                </a:cubicBezTo>
                <a:lnTo>
                  <a:pt x="0" y="57150"/>
                </a:lnTo>
                <a:cubicBezTo>
                  <a:pt x="0" y="25527"/>
                  <a:pt x="25122" y="0"/>
                  <a:pt x="56243" y="0"/>
                </a:cubicBezTo>
                <a:moveTo>
                  <a:pt x="56243" y="114300"/>
                </a:moveTo>
                <a:lnTo>
                  <a:pt x="56243" y="57150"/>
                </a:lnTo>
                <a:lnTo>
                  <a:pt x="112485" y="57150"/>
                </a:lnTo>
                <a:lnTo>
                  <a:pt x="112485" y="12579350"/>
                </a:lnTo>
                <a:lnTo>
                  <a:pt x="56243" y="12579350"/>
                </a:lnTo>
                <a:lnTo>
                  <a:pt x="56243" y="12522200"/>
                </a:lnTo>
                <a:lnTo>
                  <a:pt x="23103267" y="12522200"/>
                </a:lnTo>
                <a:lnTo>
                  <a:pt x="23103267" y="12579350"/>
                </a:lnTo>
                <a:lnTo>
                  <a:pt x="23047024" y="12579350"/>
                </a:lnTo>
                <a:lnTo>
                  <a:pt x="23047024" y="57150"/>
                </a:lnTo>
                <a:lnTo>
                  <a:pt x="23103267" y="57150"/>
                </a:lnTo>
                <a:lnTo>
                  <a:pt x="23103267" y="114300"/>
                </a:lnTo>
                <a:lnTo>
                  <a:pt x="56243" y="114300"/>
                </a:lnTo>
                <a:close/>
              </a:path>
            </a:pathLst>
          </a:custGeom>
          <a:solidFill>
            <a:srgbClr val="EE45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99"/>
          <p:cNvSpPr/>
          <p:nvPr/>
        </p:nvSpPr>
        <p:spPr>
          <a:xfrm>
            <a:off x="8406315" y="501174"/>
            <a:ext cx="9422502" cy="942250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42036" t="-15874" r="-44172" b="-1587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99"/>
          <p:cNvSpPr/>
          <p:nvPr/>
        </p:nvSpPr>
        <p:spPr>
          <a:xfrm>
            <a:off x="5326502" y="7272732"/>
            <a:ext cx="1645738" cy="615961"/>
          </a:xfrm>
          <a:custGeom>
            <a:avLst/>
            <a:gdLst/>
            <a:ahLst/>
            <a:cxnLst/>
            <a:rect l="l" t="t" r="r" b="b"/>
            <a:pathLst>
              <a:path w="2591713" h="981611" extrusionOk="0">
                <a:moveTo>
                  <a:pt x="0" y="0"/>
                </a:moveTo>
                <a:lnTo>
                  <a:pt x="2591712" y="0"/>
                </a:lnTo>
                <a:lnTo>
                  <a:pt x="2591712" y="981611"/>
                </a:lnTo>
                <a:lnTo>
                  <a:pt x="0" y="9816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99"/>
          <p:cNvSpPr/>
          <p:nvPr/>
        </p:nvSpPr>
        <p:spPr>
          <a:xfrm>
            <a:off x="5498026" y="6175290"/>
            <a:ext cx="1521195" cy="729065"/>
          </a:xfrm>
          <a:custGeom>
            <a:avLst/>
            <a:gdLst/>
            <a:ahLst/>
            <a:cxnLst/>
            <a:rect l="l" t="t" r="r" b="b"/>
            <a:pathLst>
              <a:path w="2395582" h="1161857" extrusionOk="0">
                <a:moveTo>
                  <a:pt x="0" y="0"/>
                </a:moveTo>
                <a:lnTo>
                  <a:pt x="2395582" y="0"/>
                </a:lnTo>
                <a:lnTo>
                  <a:pt x="2395582" y="1161857"/>
                </a:lnTo>
                <a:lnTo>
                  <a:pt x="0" y="11618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99"/>
          <p:cNvSpPr/>
          <p:nvPr/>
        </p:nvSpPr>
        <p:spPr>
          <a:xfrm>
            <a:off x="7564071" y="6059050"/>
            <a:ext cx="979298" cy="961323"/>
          </a:xfrm>
          <a:custGeom>
            <a:avLst/>
            <a:gdLst/>
            <a:ahLst/>
            <a:cxnLst/>
            <a:rect l="l" t="t" r="r" b="b"/>
            <a:pathLst>
              <a:path w="1542202" h="1531989" extrusionOk="0">
                <a:moveTo>
                  <a:pt x="0" y="0"/>
                </a:moveTo>
                <a:lnTo>
                  <a:pt x="1542202" y="0"/>
                </a:lnTo>
                <a:lnTo>
                  <a:pt x="1542202" y="1531989"/>
                </a:lnTo>
                <a:lnTo>
                  <a:pt x="0" y="1531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99"/>
          <p:cNvSpPr/>
          <p:nvPr/>
        </p:nvSpPr>
        <p:spPr>
          <a:xfrm>
            <a:off x="1004975" y="6211248"/>
            <a:ext cx="1626889" cy="657217"/>
          </a:xfrm>
          <a:custGeom>
            <a:avLst/>
            <a:gdLst/>
            <a:ahLst/>
            <a:cxnLst/>
            <a:rect l="l" t="t" r="r" b="b"/>
            <a:pathLst>
              <a:path w="2562030" h="1047358" extrusionOk="0">
                <a:moveTo>
                  <a:pt x="0" y="0"/>
                </a:moveTo>
                <a:lnTo>
                  <a:pt x="2562030" y="0"/>
                </a:lnTo>
                <a:lnTo>
                  <a:pt x="2562030" y="1047359"/>
                </a:lnTo>
                <a:lnTo>
                  <a:pt x="0" y="10473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t="-74811" b="-6978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99"/>
          <p:cNvSpPr/>
          <p:nvPr/>
        </p:nvSpPr>
        <p:spPr>
          <a:xfrm>
            <a:off x="3223654" y="7125666"/>
            <a:ext cx="1511316" cy="909813"/>
          </a:xfrm>
          <a:custGeom>
            <a:avLst/>
            <a:gdLst/>
            <a:ahLst/>
            <a:cxnLst/>
            <a:rect l="l" t="t" r="r" b="b"/>
            <a:pathLst>
              <a:path w="2380025" h="1449901" extrusionOk="0">
                <a:moveTo>
                  <a:pt x="0" y="0"/>
                </a:moveTo>
                <a:lnTo>
                  <a:pt x="2380025" y="0"/>
                </a:lnTo>
                <a:lnTo>
                  <a:pt x="2380025" y="1449900"/>
                </a:lnTo>
                <a:lnTo>
                  <a:pt x="0" y="14499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99"/>
          <p:cNvSpPr/>
          <p:nvPr/>
        </p:nvSpPr>
        <p:spPr>
          <a:xfrm>
            <a:off x="1120806" y="7300714"/>
            <a:ext cx="1511316" cy="560050"/>
          </a:xfrm>
          <a:custGeom>
            <a:avLst/>
            <a:gdLst/>
            <a:ahLst/>
            <a:cxnLst/>
            <a:rect l="l" t="t" r="r" b="b"/>
            <a:pathLst>
              <a:path w="2380025" h="892510" extrusionOk="0">
                <a:moveTo>
                  <a:pt x="0" y="0"/>
                </a:moveTo>
                <a:lnTo>
                  <a:pt x="2380025" y="0"/>
                </a:lnTo>
                <a:lnTo>
                  <a:pt x="2380025" y="892510"/>
                </a:lnTo>
                <a:lnTo>
                  <a:pt x="0" y="8925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99"/>
          <p:cNvSpPr/>
          <p:nvPr/>
        </p:nvSpPr>
        <p:spPr>
          <a:xfrm>
            <a:off x="7564071" y="7070838"/>
            <a:ext cx="1031545" cy="1019362"/>
          </a:xfrm>
          <a:custGeom>
            <a:avLst/>
            <a:gdLst/>
            <a:ahLst/>
            <a:cxnLst/>
            <a:rect l="l" t="t" r="r" b="b"/>
            <a:pathLst>
              <a:path w="1624481" h="1624481" extrusionOk="0">
                <a:moveTo>
                  <a:pt x="0" y="0"/>
                </a:moveTo>
                <a:lnTo>
                  <a:pt x="1624481" y="0"/>
                </a:lnTo>
                <a:lnTo>
                  <a:pt x="1624481" y="1624481"/>
                </a:lnTo>
                <a:lnTo>
                  <a:pt x="0" y="1624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99"/>
          <p:cNvSpPr/>
          <p:nvPr/>
        </p:nvSpPr>
        <p:spPr>
          <a:xfrm>
            <a:off x="3176951" y="6408444"/>
            <a:ext cx="1775655" cy="263202"/>
          </a:xfrm>
          <a:custGeom>
            <a:avLst/>
            <a:gdLst/>
            <a:ahLst/>
            <a:cxnLst/>
            <a:rect l="l" t="t" r="r" b="b"/>
            <a:pathLst>
              <a:path w="2796307" h="419446" extrusionOk="0">
                <a:moveTo>
                  <a:pt x="0" y="0"/>
                </a:moveTo>
                <a:lnTo>
                  <a:pt x="2796307" y="0"/>
                </a:lnTo>
                <a:lnTo>
                  <a:pt x="2796307" y="419446"/>
                </a:lnTo>
                <a:lnTo>
                  <a:pt x="0" y="4194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4" name="Google Shape;1954;p99"/>
          <p:cNvGrpSpPr/>
          <p:nvPr/>
        </p:nvGrpSpPr>
        <p:grpSpPr>
          <a:xfrm>
            <a:off x="604925" y="2685663"/>
            <a:ext cx="8768684" cy="2859582"/>
            <a:chOff x="0" y="-66675"/>
            <a:chExt cx="2140583" cy="830815"/>
          </a:xfrm>
        </p:grpSpPr>
        <p:sp>
          <p:nvSpPr>
            <p:cNvPr id="1955" name="Google Shape;1955;p99"/>
            <p:cNvSpPr/>
            <p:nvPr/>
          </p:nvSpPr>
          <p:spPr>
            <a:xfrm>
              <a:off x="0" y="0"/>
              <a:ext cx="2140583" cy="764140"/>
            </a:xfrm>
            <a:custGeom>
              <a:avLst/>
              <a:gdLst/>
              <a:ahLst/>
              <a:cxnLst/>
              <a:rect l="l" t="t" r="r" b="b"/>
              <a:pathLst>
                <a:path w="2140583" h="764140" extrusionOk="0">
                  <a:moveTo>
                    <a:pt x="0" y="0"/>
                  </a:moveTo>
                  <a:lnTo>
                    <a:pt x="2140583" y="0"/>
                  </a:lnTo>
                  <a:lnTo>
                    <a:pt x="2140583" y="764140"/>
                  </a:lnTo>
                  <a:lnTo>
                    <a:pt x="0" y="764140"/>
                  </a:lnTo>
                  <a:close/>
                </a:path>
              </a:pathLst>
            </a:custGeom>
            <a:solidFill>
              <a:srgbClr val="D6CE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99"/>
            <p:cNvSpPr txBox="1"/>
            <p:nvPr/>
          </p:nvSpPr>
          <p:spPr>
            <a:xfrm>
              <a:off x="0" y="-66675"/>
              <a:ext cx="2140583" cy="8308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300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99"/>
                <a:buFont typeface="Arial"/>
                <a:buNone/>
              </a:pPr>
              <a:r>
                <a:rPr lang="hu-HU" sz="5499" b="0" i="0" u="none" strike="noStrike" cap="none">
                  <a:solidFill>
                    <a:srgbClr val="5B3C87"/>
                  </a:solidFill>
                  <a:latin typeface="Calibri"/>
                  <a:ea typeface="Calibri"/>
                  <a:cs typeface="Calibri"/>
                  <a:sym typeface="Calibri"/>
                </a:rPr>
                <a:t>www.zoldovezet.info/mensi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7" name="Google Shape;1957;p99"/>
          <p:cNvSpPr/>
          <p:nvPr/>
        </p:nvSpPr>
        <p:spPr>
          <a:xfrm>
            <a:off x="6325904" y="8933315"/>
            <a:ext cx="2194123" cy="601812"/>
          </a:xfrm>
          <a:custGeom>
            <a:avLst/>
            <a:gdLst/>
            <a:ahLst/>
            <a:cxnLst/>
            <a:rect l="l" t="t" r="r" b="b"/>
            <a:pathLst>
              <a:path w="3799348" h="1011448" extrusionOk="0">
                <a:moveTo>
                  <a:pt x="0" y="0"/>
                </a:moveTo>
                <a:lnTo>
                  <a:pt x="3799348" y="0"/>
                </a:lnTo>
                <a:lnTo>
                  <a:pt x="3799348" y="1011447"/>
                </a:lnTo>
                <a:lnTo>
                  <a:pt x="0" y="10114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l="-33727" t="-172534" r="-26484" b="-15341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99"/>
          <p:cNvSpPr/>
          <p:nvPr/>
        </p:nvSpPr>
        <p:spPr>
          <a:xfrm>
            <a:off x="1233575" y="8940789"/>
            <a:ext cx="2625219" cy="586879"/>
          </a:xfrm>
          <a:custGeom>
            <a:avLst/>
            <a:gdLst/>
            <a:ahLst/>
            <a:cxnLst/>
            <a:rect l="l" t="t" r="r" b="b"/>
            <a:pathLst>
              <a:path w="4545833" h="986351" extrusionOk="0">
                <a:moveTo>
                  <a:pt x="0" y="0"/>
                </a:moveTo>
                <a:lnTo>
                  <a:pt x="4545833" y="0"/>
                </a:lnTo>
                <a:lnTo>
                  <a:pt x="4545833" y="986351"/>
                </a:lnTo>
                <a:lnTo>
                  <a:pt x="0" y="9863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-25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99"/>
          <p:cNvSpPr/>
          <p:nvPr/>
        </p:nvSpPr>
        <p:spPr>
          <a:xfrm>
            <a:off x="4179107" y="8908198"/>
            <a:ext cx="1827185" cy="651997"/>
          </a:xfrm>
          <a:custGeom>
            <a:avLst/>
            <a:gdLst/>
            <a:ahLst/>
            <a:cxnLst/>
            <a:rect l="l" t="t" r="r" b="b"/>
            <a:pathLst>
              <a:path w="3163957" h="1095794" extrusionOk="0">
                <a:moveTo>
                  <a:pt x="0" y="0"/>
                </a:moveTo>
                <a:lnTo>
                  <a:pt x="3163957" y="0"/>
                </a:lnTo>
                <a:lnTo>
                  <a:pt x="3163957" y="1095794"/>
                </a:lnTo>
                <a:lnTo>
                  <a:pt x="0" y="1095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t="-16167" b="-1296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952;p99">
            <a:extLst>
              <a:ext uri="{FF2B5EF4-FFF2-40B4-BE49-F238E27FC236}">
                <a16:creationId xmlns:a16="http://schemas.microsoft.com/office/drawing/2014/main" id="{BF53A96B-232B-AA29-4789-86AC87C0BDDE}"/>
              </a:ext>
            </a:extLst>
          </p:cNvPr>
          <p:cNvSpPr/>
          <p:nvPr/>
        </p:nvSpPr>
        <p:spPr>
          <a:xfrm>
            <a:off x="932894" y="1126761"/>
            <a:ext cx="2333237" cy="2270917"/>
          </a:xfrm>
          <a:custGeom>
            <a:avLst/>
            <a:gdLst/>
            <a:ahLst/>
            <a:cxnLst/>
            <a:rect l="l" t="t" r="r" b="b"/>
            <a:pathLst>
              <a:path w="1624481" h="1624481" extrusionOk="0">
                <a:moveTo>
                  <a:pt x="0" y="0"/>
                </a:moveTo>
                <a:lnTo>
                  <a:pt x="1624481" y="0"/>
                </a:lnTo>
                <a:lnTo>
                  <a:pt x="1624481" y="1624481"/>
                </a:lnTo>
                <a:lnTo>
                  <a:pt x="0" y="1624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17"/>
          <p:cNvGrpSpPr/>
          <p:nvPr/>
        </p:nvGrpSpPr>
        <p:grpSpPr>
          <a:xfrm>
            <a:off x="459184" y="473737"/>
            <a:ext cx="17828816" cy="9711513"/>
            <a:chOff x="0" y="0"/>
            <a:chExt cx="23771755" cy="12948685"/>
          </a:xfrm>
        </p:grpSpPr>
        <p:sp>
          <p:nvSpPr>
            <p:cNvPr id="262" name="Google Shape;262;p17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3" name="Google Shape;263;p17"/>
            <p:cNvGrpSpPr/>
            <p:nvPr/>
          </p:nvGrpSpPr>
          <p:grpSpPr>
            <a:xfrm>
              <a:off x="22400155" y="10229876"/>
              <a:ext cx="1371600" cy="2718809"/>
              <a:chOff x="0" y="-200025"/>
              <a:chExt cx="270933" cy="537048"/>
            </a:xfrm>
          </p:grpSpPr>
          <p:sp>
            <p:nvSpPr>
              <p:cNvPr id="264" name="Google Shape;264;p17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65" name="Google Shape;265;p17"/>
              <p:cNvSpPr txBox="1"/>
              <p:nvPr/>
            </p:nvSpPr>
            <p:spPr>
              <a:xfrm>
                <a:off x="0" y="-200025"/>
                <a:ext cx="270933" cy="537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17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267" name="Google Shape;267;p17"/>
          <p:cNvSpPr/>
          <p:nvPr/>
        </p:nvSpPr>
        <p:spPr>
          <a:xfrm rot="-6997621">
            <a:off x="4284462" y="-513386"/>
            <a:ext cx="9719075" cy="11230024"/>
          </a:xfrm>
          <a:custGeom>
            <a:avLst/>
            <a:gdLst/>
            <a:ahLst/>
            <a:cxnLst/>
            <a:rect l="l" t="t" r="r" b="b"/>
            <a:pathLst>
              <a:path w="9719075" h="11230024" extrusionOk="0">
                <a:moveTo>
                  <a:pt x="0" y="0"/>
                </a:moveTo>
                <a:lnTo>
                  <a:pt x="9719076" y="0"/>
                </a:lnTo>
                <a:lnTo>
                  <a:pt x="9719076" y="11230024"/>
                </a:lnTo>
                <a:lnTo>
                  <a:pt x="0" y="11230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68" name="Google Shape;268;p17"/>
          <p:cNvSpPr/>
          <p:nvPr/>
        </p:nvSpPr>
        <p:spPr>
          <a:xfrm rot="-7577049">
            <a:off x="4284462" y="-699380"/>
            <a:ext cx="9719075" cy="11230024"/>
          </a:xfrm>
          <a:custGeom>
            <a:avLst/>
            <a:gdLst/>
            <a:ahLst/>
            <a:cxnLst/>
            <a:rect l="l" t="t" r="r" b="b"/>
            <a:pathLst>
              <a:path w="9719075" h="11230024" extrusionOk="0">
                <a:moveTo>
                  <a:pt x="0" y="0"/>
                </a:moveTo>
                <a:lnTo>
                  <a:pt x="9719076" y="0"/>
                </a:lnTo>
                <a:lnTo>
                  <a:pt x="9719076" y="11230024"/>
                </a:lnTo>
                <a:lnTo>
                  <a:pt x="0" y="11230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69" name="Google Shape;269;p17"/>
          <p:cNvSpPr txBox="1"/>
          <p:nvPr/>
        </p:nvSpPr>
        <p:spPr>
          <a:xfrm>
            <a:off x="4864296" y="3611880"/>
            <a:ext cx="9018592" cy="245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3000"/>
              </a:lnSpc>
              <a:buSzPts val="6000"/>
            </a:pPr>
            <a:r>
              <a:rPr lang="pt-BR" sz="6000" b="1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BIOLÓGIA ALAPJAI ÉS A MENSTRUÁCIÓS CIKLUS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0" name="Google Shape;270;p17"/>
          <p:cNvGrpSpPr/>
          <p:nvPr/>
        </p:nvGrpSpPr>
        <p:grpSpPr>
          <a:xfrm>
            <a:off x="3802499" y="2086016"/>
            <a:ext cx="816766" cy="1273708"/>
            <a:chOff x="0" y="0"/>
            <a:chExt cx="1089021" cy="1698278"/>
          </a:xfrm>
        </p:grpSpPr>
        <p:sp>
          <p:nvSpPr>
            <p:cNvPr id="271" name="Google Shape;271;p17"/>
            <p:cNvSpPr/>
            <p:nvPr/>
          </p:nvSpPr>
          <p:spPr>
            <a:xfrm>
              <a:off x="0" y="0"/>
              <a:ext cx="1089021" cy="1698278"/>
            </a:xfrm>
            <a:custGeom>
              <a:avLst/>
              <a:gdLst/>
              <a:ahLst/>
              <a:cxnLst/>
              <a:rect l="l" t="t" r="r" b="b"/>
              <a:pathLst>
                <a:path w="1089021" h="1698278" extrusionOk="0">
                  <a:moveTo>
                    <a:pt x="0" y="0"/>
                  </a:moveTo>
                  <a:lnTo>
                    <a:pt x="1089021" y="0"/>
                  </a:lnTo>
                  <a:lnTo>
                    <a:pt x="1089021" y="1698278"/>
                  </a:lnTo>
                  <a:lnTo>
                    <a:pt x="0" y="16982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72" name="Google Shape;272;p17"/>
            <p:cNvSpPr txBox="1"/>
            <p:nvPr/>
          </p:nvSpPr>
          <p:spPr>
            <a:xfrm>
              <a:off x="243331" y="505838"/>
              <a:ext cx="602358" cy="895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998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62"/>
                <a:buFont typeface="Arial"/>
                <a:buNone/>
              </a:pPr>
              <a:r>
                <a:rPr lang="en-US" sz="4062" b="1" i="0" u="none" strike="noStrike" cap="none">
                  <a:solidFill>
                    <a:srgbClr val="FFFFFF"/>
                  </a:solidFill>
                  <a:latin typeface="Noto Sans"/>
                  <a:ea typeface="Noto Sans"/>
                  <a:cs typeface="Noto Sans"/>
                  <a:sym typeface="Noto Sans"/>
                </a:rPr>
                <a:t>2.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71bae05de9_0_383"/>
          <p:cNvSpPr/>
          <p:nvPr/>
        </p:nvSpPr>
        <p:spPr>
          <a:xfrm rot="-310108">
            <a:off x="-2436682" y="2396902"/>
            <a:ext cx="9428893" cy="9555285"/>
          </a:xfrm>
          <a:custGeom>
            <a:avLst/>
            <a:gdLst/>
            <a:ahLst/>
            <a:cxnLst/>
            <a:rect l="l" t="t" r="r" b="b"/>
            <a:pathLst>
              <a:path w="9437745" h="9564256" extrusionOk="0">
                <a:moveTo>
                  <a:pt x="0" y="0"/>
                </a:moveTo>
                <a:lnTo>
                  <a:pt x="9437745" y="0"/>
                </a:lnTo>
                <a:lnTo>
                  <a:pt x="9437745" y="9564256"/>
                </a:lnTo>
                <a:lnTo>
                  <a:pt x="0" y="95642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grpSp>
        <p:nvGrpSpPr>
          <p:cNvPr id="278" name="Google Shape;278;g371bae05de9_0_383"/>
          <p:cNvGrpSpPr/>
          <p:nvPr/>
        </p:nvGrpSpPr>
        <p:grpSpPr>
          <a:xfrm>
            <a:off x="-410828" y="1315924"/>
            <a:ext cx="19109706" cy="709087"/>
            <a:chOff x="0" y="0"/>
            <a:chExt cx="4665000" cy="173100"/>
          </a:xfrm>
        </p:grpSpPr>
        <p:sp>
          <p:nvSpPr>
            <p:cNvPr id="279" name="Google Shape;279;g371bae05de9_0_383"/>
            <p:cNvSpPr/>
            <p:nvPr/>
          </p:nvSpPr>
          <p:spPr>
            <a:xfrm>
              <a:off x="0" y="0"/>
              <a:ext cx="4664997" cy="173084"/>
            </a:xfrm>
            <a:custGeom>
              <a:avLst/>
              <a:gdLst/>
              <a:ahLst/>
              <a:cxnLst/>
              <a:rect l="l" t="t" r="r" b="b"/>
              <a:pathLst>
                <a:path w="4664997" h="173084" extrusionOk="0">
                  <a:moveTo>
                    <a:pt x="0" y="0"/>
                  </a:moveTo>
                  <a:lnTo>
                    <a:pt x="4664997" y="0"/>
                  </a:lnTo>
                  <a:lnTo>
                    <a:pt x="4664997" y="173084"/>
                  </a:lnTo>
                  <a:lnTo>
                    <a:pt x="0" y="173084"/>
                  </a:lnTo>
                  <a:close/>
                </a:path>
              </a:pathLst>
            </a:custGeom>
            <a:solidFill>
              <a:srgbClr val="F7C7BF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280" name="Google Shape;280;g371bae05de9_0_383"/>
            <p:cNvSpPr txBox="1"/>
            <p:nvPr/>
          </p:nvSpPr>
          <p:spPr>
            <a:xfrm>
              <a:off x="0" y="0"/>
              <a:ext cx="4665000" cy="17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hu-HU" sz="3200" b="1" i="0" u="none" strike="noStrike" cap="none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                          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2.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Női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reproduktív</a:t>
              </a:r>
              <a:r>
                <a:rPr lang="en-US" sz="3200" b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lang="en-US" sz="3200" b="1" err="1">
                  <a:solidFill>
                    <a:srgbClr val="9A1935"/>
                  </a:solidFill>
                  <a:latin typeface="Noto Sans"/>
                  <a:ea typeface="Noto Sans"/>
                  <a:cs typeface="Noto Sans"/>
                  <a:sym typeface="Noto Sans"/>
                </a:rPr>
                <a:t>rendszer</a:t>
              </a:r>
              <a:endParaRPr/>
            </a:p>
          </p:txBody>
        </p:sp>
      </p:grpSp>
      <p:grpSp>
        <p:nvGrpSpPr>
          <p:cNvPr id="281" name="Google Shape;281;g371bae05de9_0_383"/>
          <p:cNvGrpSpPr/>
          <p:nvPr/>
        </p:nvGrpSpPr>
        <p:grpSpPr>
          <a:xfrm>
            <a:off x="5601375" y="1995103"/>
            <a:ext cx="16579536" cy="3620765"/>
            <a:chOff x="0" y="-114300"/>
            <a:chExt cx="4047343" cy="942000"/>
          </a:xfrm>
        </p:grpSpPr>
        <p:sp>
          <p:nvSpPr>
            <p:cNvPr id="282" name="Google Shape;282;g371bae05de9_0_383"/>
            <p:cNvSpPr/>
            <p:nvPr/>
          </p:nvSpPr>
          <p:spPr>
            <a:xfrm>
              <a:off x="0" y="0"/>
              <a:ext cx="4047343" cy="827565"/>
            </a:xfrm>
            <a:custGeom>
              <a:avLst/>
              <a:gdLst/>
              <a:ahLst/>
              <a:cxnLst/>
              <a:rect l="l" t="t" r="r" b="b"/>
              <a:pathLst>
                <a:path w="4047343" h="827565" extrusionOk="0">
                  <a:moveTo>
                    <a:pt x="9339" y="0"/>
                  </a:moveTo>
                  <a:lnTo>
                    <a:pt x="4038004" y="0"/>
                  </a:lnTo>
                  <a:cubicBezTo>
                    <a:pt x="4040481" y="0"/>
                    <a:pt x="4042856" y="984"/>
                    <a:pt x="4044607" y="2735"/>
                  </a:cubicBezTo>
                  <a:cubicBezTo>
                    <a:pt x="4046359" y="4487"/>
                    <a:pt x="4047343" y="6862"/>
                    <a:pt x="4047343" y="9339"/>
                  </a:cubicBezTo>
                  <a:lnTo>
                    <a:pt x="4047343" y="818225"/>
                  </a:lnTo>
                  <a:cubicBezTo>
                    <a:pt x="4047343" y="823383"/>
                    <a:pt x="4043162" y="827565"/>
                    <a:pt x="4038004" y="827565"/>
                  </a:cubicBezTo>
                  <a:lnTo>
                    <a:pt x="9339" y="827565"/>
                  </a:lnTo>
                  <a:cubicBezTo>
                    <a:pt x="4181" y="827565"/>
                    <a:pt x="0" y="823383"/>
                    <a:pt x="0" y="818225"/>
                  </a:cubicBezTo>
                  <a:lnTo>
                    <a:pt x="0" y="9339"/>
                  </a:lnTo>
                  <a:cubicBezTo>
                    <a:pt x="0" y="4181"/>
                    <a:pt x="4181" y="0"/>
                    <a:pt x="9339" y="0"/>
                  </a:cubicBezTo>
                  <a:close/>
                </a:path>
              </a:pathLst>
            </a:custGeom>
            <a:solidFill>
              <a:srgbClr val="D6CEE0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g371bae05de9_0_383"/>
            <p:cNvSpPr txBox="1"/>
            <p:nvPr/>
          </p:nvSpPr>
          <p:spPr>
            <a:xfrm>
              <a:off x="0" y="-114300"/>
              <a:ext cx="4047300" cy="94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4" name="Google Shape;284;g371bae05de9_0_383"/>
          <p:cNvGrpSpPr/>
          <p:nvPr/>
        </p:nvGrpSpPr>
        <p:grpSpPr>
          <a:xfrm>
            <a:off x="459184" y="473737"/>
            <a:ext cx="17828815" cy="9711512"/>
            <a:chOff x="0" y="0"/>
            <a:chExt cx="23771753" cy="12948683"/>
          </a:xfrm>
        </p:grpSpPr>
        <p:sp>
          <p:nvSpPr>
            <p:cNvPr id="285" name="Google Shape;285;g371bae05de9_0_383"/>
            <p:cNvSpPr/>
            <p:nvPr/>
          </p:nvSpPr>
          <p:spPr>
            <a:xfrm>
              <a:off x="0" y="0"/>
              <a:ext cx="23159510" cy="12636500"/>
            </a:xfrm>
            <a:custGeom>
              <a:avLst/>
              <a:gdLst/>
              <a:ahLst/>
              <a:cxnLst/>
              <a:rect l="l" t="t" r="r" b="b"/>
              <a:pathLst>
                <a:path w="23159510" h="12636500" extrusionOk="0">
                  <a:moveTo>
                    <a:pt x="56243" y="0"/>
                  </a:moveTo>
                  <a:lnTo>
                    <a:pt x="23103267" y="0"/>
                  </a:lnTo>
                  <a:cubicBezTo>
                    <a:pt x="23134388" y="0"/>
                    <a:pt x="23159510" y="25527"/>
                    <a:pt x="23159510" y="57150"/>
                  </a:cubicBezTo>
                  <a:lnTo>
                    <a:pt x="23159510" y="12579350"/>
                  </a:lnTo>
                  <a:cubicBezTo>
                    <a:pt x="23159510" y="12610973"/>
                    <a:pt x="23134388" y="12636500"/>
                    <a:pt x="23103267" y="12636500"/>
                  </a:cubicBezTo>
                  <a:lnTo>
                    <a:pt x="56243" y="12636500"/>
                  </a:lnTo>
                  <a:cubicBezTo>
                    <a:pt x="25122" y="12636500"/>
                    <a:pt x="0" y="12610973"/>
                    <a:pt x="0" y="12579350"/>
                  </a:cubicBezTo>
                  <a:lnTo>
                    <a:pt x="0" y="57150"/>
                  </a:lnTo>
                  <a:cubicBezTo>
                    <a:pt x="0" y="25527"/>
                    <a:pt x="25122" y="0"/>
                    <a:pt x="56243" y="0"/>
                  </a:cubicBezTo>
                  <a:moveTo>
                    <a:pt x="56243" y="114300"/>
                  </a:moveTo>
                  <a:lnTo>
                    <a:pt x="56243" y="57150"/>
                  </a:lnTo>
                  <a:lnTo>
                    <a:pt x="112485" y="57150"/>
                  </a:lnTo>
                  <a:lnTo>
                    <a:pt x="112485" y="12579350"/>
                  </a:lnTo>
                  <a:lnTo>
                    <a:pt x="56243" y="12579350"/>
                  </a:lnTo>
                  <a:lnTo>
                    <a:pt x="56243" y="12522200"/>
                  </a:lnTo>
                  <a:lnTo>
                    <a:pt x="23103267" y="12522200"/>
                  </a:lnTo>
                  <a:lnTo>
                    <a:pt x="23103267" y="12579350"/>
                  </a:lnTo>
                  <a:lnTo>
                    <a:pt x="23047024" y="12579350"/>
                  </a:lnTo>
                  <a:lnTo>
                    <a:pt x="23047024" y="57150"/>
                  </a:lnTo>
                  <a:lnTo>
                    <a:pt x="23103267" y="57150"/>
                  </a:lnTo>
                  <a:lnTo>
                    <a:pt x="23103267" y="114300"/>
                  </a:lnTo>
                  <a:lnTo>
                    <a:pt x="56243" y="114300"/>
                  </a:lnTo>
                  <a:close/>
                </a:path>
              </a:pathLst>
            </a:custGeom>
            <a:solidFill>
              <a:srgbClr val="EE4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6" name="Google Shape;286;g371bae05de9_0_383"/>
            <p:cNvGrpSpPr/>
            <p:nvPr/>
          </p:nvGrpSpPr>
          <p:grpSpPr>
            <a:xfrm>
              <a:off x="22400155" y="10229877"/>
              <a:ext cx="1371598" cy="2718805"/>
              <a:chOff x="0" y="-200025"/>
              <a:chExt cx="270933" cy="537048"/>
            </a:xfrm>
          </p:grpSpPr>
          <p:sp>
            <p:nvSpPr>
              <p:cNvPr id="287" name="Google Shape;287;g371bae05de9_0_383"/>
              <p:cNvSpPr/>
              <p:nvPr/>
            </p:nvSpPr>
            <p:spPr>
              <a:xfrm>
                <a:off x="0" y="0"/>
                <a:ext cx="270933" cy="3370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3370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337023"/>
                    </a:lnTo>
                    <a:lnTo>
                      <a:pt x="0" y="3370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288" name="Google Shape;288;g371bae05de9_0_383"/>
              <p:cNvSpPr txBox="1"/>
              <p:nvPr/>
            </p:nvSpPr>
            <p:spPr>
              <a:xfrm>
                <a:off x="0" y="-200025"/>
                <a:ext cx="270900" cy="53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27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9" name="Google Shape;289;g371bae05de9_0_383"/>
            <p:cNvSpPr/>
            <p:nvPr/>
          </p:nvSpPr>
          <p:spPr>
            <a:xfrm>
              <a:off x="21817945" y="11045919"/>
              <a:ext cx="1620964" cy="1603281"/>
            </a:xfrm>
            <a:custGeom>
              <a:avLst/>
              <a:gdLst/>
              <a:ahLst/>
              <a:cxnLst/>
              <a:rect l="l" t="t" r="r" b="b"/>
              <a:pathLst>
                <a:path w="1620964" h="1603281" extrusionOk="0">
                  <a:moveTo>
                    <a:pt x="0" y="0"/>
                  </a:moveTo>
                  <a:lnTo>
                    <a:pt x="1620965" y="0"/>
                  </a:lnTo>
                  <a:lnTo>
                    <a:pt x="1620965" y="1603281"/>
                  </a:lnTo>
                  <a:lnTo>
                    <a:pt x="0" y="1603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290" name="Google Shape;290;g371bae05de9_0_383"/>
          <p:cNvSpPr/>
          <p:nvPr/>
        </p:nvSpPr>
        <p:spPr>
          <a:xfrm>
            <a:off x="1028700" y="724876"/>
            <a:ext cx="1105880" cy="1724570"/>
          </a:xfrm>
          <a:custGeom>
            <a:avLst/>
            <a:gdLst/>
            <a:ahLst/>
            <a:cxnLst/>
            <a:rect l="l" t="t" r="r" b="b"/>
            <a:pathLst>
              <a:path w="1105880" h="1724570" extrusionOk="0">
                <a:moveTo>
                  <a:pt x="0" y="0"/>
                </a:moveTo>
                <a:lnTo>
                  <a:pt x="1105880" y="0"/>
                </a:lnTo>
                <a:lnTo>
                  <a:pt x="1105880" y="1724569"/>
                </a:lnTo>
                <a:lnTo>
                  <a:pt x="0" y="17245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91" name="Google Shape;291;g371bae05de9_0_383"/>
          <p:cNvSpPr txBox="1"/>
          <p:nvPr/>
        </p:nvSpPr>
        <p:spPr>
          <a:xfrm>
            <a:off x="1275798" y="1220674"/>
            <a:ext cx="6117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99" b="1" i="0" u="none" strike="noStrike" cap="non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2.</a:t>
            </a:r>
            <a:endParaRPr/>
          </a:p>
        </p:txBody>
      </p:sp>
      <p:sp>
        <p:nvSpPr>
          <p:cNvPr id="292" name="Google Shape;292;g371bae05de9_0_383"/>
          <p:cNvSpPr txBox="1"/>
          <p:nvPr/>
        </p:nvSpPr>
        <p:spPr>
          <a:xfrm>
            <a:off x="2071169" y="3138988"/>
            <a:ext cx="3071100" cy="69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3009"/>
              </a:lnSpc>
            </a:pPr>
            <a:r>
              <a:rPr lang="hu-HU" sz="3399" b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KÖZE VAN</a:t>
            </a:r>
            <a:r>
              <a:rPr lang="en-US" sz="3399" b="1" i="0" u="none" strike="noStrike" cap="none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:</a:t>
            </a:r>
            <a:endParaRPr/>
          </a:p>
        </p:txBody>
      </p:sp>
      <p:sp>
        <p:nvSpPr>
          <p:cNvPr id="293" name="Google Shape;293;g371bae05de9_0_383"/>
          <p:cNvSpPr/>
          <p:nvPr/>
        </p:nvSpPr>
        <p:spPr>
          <a:xfrm rot="-8840531" flipH="1">
            <a:off x="2515755" y="2164173"/>
            <a:ext cx="806709" cy="570747"/>
          </a:xfrm>
          <a:custGeom>
            <a:avLst/>
            <a:gdLst/>
            <a:ahLst/>
            <a:cxnLst/>
            <a:rect l="l" t="t" r="r" b="b"/>
            <a:pathLst>
              <a:path w="806142" h="570346" extrusionOk="0">
                <a:moveTo>
                  <a:pt x="806142" y="0"/>
                </a:moveTo>
                <a:lnTo>
                  <a:pt x="0" y="0"/>
                </a:lnTo>
                <a:lnTo>
                  <a:pt x="0" y="570345"/>
                </a:lnTo>
                <a:lnTo>
                  <a:pt x="806142" y="570345"/>
                </a:lnTo>
                <a:lnTo>
                  <a:pt x="806142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94" name="Google Shape;294;g371bae05de9_0_383"/>
          <p:cNvSpPr txBox="1"/>
          <p:nvPr/>
        </p:nvSpPr>
        <p:spPr>
          <a:xfrm>
            <a:off x="5601326" y="2634363"/>
            <a:ext cx="12045300" cy="300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61341" lvl="1" indent="-280669">
              <a:lnSpc>
                <a:spcPct val="150000"/>
              </a:lnSpc>
              <a:buSzPts val="2600"/>
              <a:buFont typeface="Arial"/>
              <a:buChar char="•"/>
            </a:pPr>
            <a:r>
              <a:rPr lang="en-US" sz="2600"/>
              <a:t>A </a:t>
            </a:r>
            <a:r>
              <a:rPr lang="en-US" sz="2600" err="1"/>
              <a:t>menstruáció</a:t>
            </a:r>
            <a:r>
              <a:rPr lang="hu-HU" sz="2600"/>
              <a:t>hoz</a:t>
            </a:r>
          </a:p>
          <a:p>
            <a:pPr marL="561341" lvl="1" indent="-280669">
              <a:lnSpc>
                <a:spcPct val="150000"/>
              </a:lnSpc>
              <a:buSzPts val="2600"/>
              <a:buFont typeface="Arial"/>
              <a:buChar char="•"/>
            </a:pPr>
            <a:r>
              <a:rPr lang="en-US" sz="2600"/>
              <a:t>A </a:t>
            </a:r>
            <a:r>
              <a:rPr lang="en-US" sz="2600" err="1"/>
              <a:t>szexuális</a:t>
            </a:r>
            <a:r>
              <a:rPr lang="en-US" sz="2600"/>
              <a:t> </a:t>
            </a:r>
            <a:r>
              <a:rPr lang="en-US" sz="2600" err="1"/>
              <a:t>aktivitás</a:t>
            </a:r>
            <a:r>
              <a:rPr lang="hu-HU" sz="2600"/>
              <a:t>hoz</a:t>
            </a:r>
          </a:p>
          <a:p>
            <a:pPr marL="561341" lvl="1" indent="-280669">
              <a:lnSpc>
                <a:spcPct val="150000"/>
              </a:lnSpc>
              <a:buSzPts val="2600"/>
              <a:buFont typeface="Arial"/>
              <a:buChar char="•"/>
            </a:pPr>
            <a:r>
              <a:rPr lang="en-US" sz="2600"/>
              <a:t>A </a:t>
            </a:r>
            <a:r>
              <a:rPr lang="en-US" sz="2600" err="1"/>
              <a:t>gyermekvállalási</a:t>
            </a:r>
            <a:r>
              <a:rPr lang="en-US" sz="2600"/>
              <a:t> </a:t>
            </a:r>
            <a:r>
              <a:rPr lang="en-US" sz="2600" err="1"/>
              <a:t>képesség</a:t>
            </a:r>
            <a:r>
              <a:rPr lang="hu-HU" sz="2600" err="1"/>
              <a:t>hez</a:t>
            </a:r>
            <a:endParaRPr lang="hu-HU" sz="2600"/>
          </a:p>
          <a:p>
            <a:pPr marL="561341" lvl="1" indent="-280669">
              <a:lnSpc>
                <a:spcPct val="150000"/>
              </a:lnSpc>
              <a:buSzPts val="2600"/>
              <a:buFont typeface="Arial"/>
              <a:buChar char="•"/>
            </a:pPr>
            <a:r>
              <a:rPr lang="en-US" sz="2600"/>
              <a:t>A </a:t>
            </a:r>
            <a:r>
              <a:rPr lang="en-US" sz="2600" err="1"/>
              <a:t>nemi</a:t>
            </a:r>
            <a:r>
              <a:rPr lang="en-US" sz="2600"/>
              <a:t> </a:t>
            </a:r>
            <a:r>
              <a:rPr lang="en-US" sz="2600" err="1"/>
              <a:t>hormonok</a:t>
            </a:r>
            <a:r>
              <a:rPr lang="en-US" sz="2600"/>
              <a:t> </a:t>
            </a:r>
            <a:r>
              <a:rPr lang="en-US" sz="2600" err="1"/>
              <a:t>termelés</a:t>
            </a:r>
            <a:r>
              <a:rPr lang="hu-HU" sz="2600" err="1"/>
              <a:t>éhez</a:t>
            </a:r>
            <a:r>
              <a:rPr lang="en-US" sz="2600"/>
              <a:t>, </a:t>
            </a:r>
            <a:r>
              <a:rPr lang="en-US" sz="2600" err="1"/>
              <a:t>amelyek</a:t>
            </a:r>
            <a:r>
              <a:rPr lang="en-US" sz="2600"/>
              <a:t> </a:t>
            </a:r>
            <a:r>
              <a:rPr lang="en-US" sz="2600" err="1"/>
              <a:t>segítik</a:t>
            </a:r>
            <a:r>
              <a:rPr lang="en-US" sz="2600"/>
              <a:t> a </a:t>
            </a:r>
            <a:r>
              <a:rPr lang="en-US" sz="2600" err="1"/>
              <a:t>testet</a:t>
            </a:r>
            <a:r>
              <a:rPr lang="en-US" sz="2600"/>
              <a:t> a </a:t>
            </a:r>
            <a:r>
              <a:rPr lang="en-US" sz="2600" err="1"/>
              <a:t>felnőttkor</a:t>
            </a:r>
            <a:r>
              <a:rPr lang="en-US" sz="2600"/>
              <a:t> </a:t>
            </a:r>
            <a:r>
              <a:rPr lang="en-US" sz="2600" err="1"/>
              <a:t>elérésében</a:t>
            </a:r>
            <a:r>
              <a:rPr lang="en-US" sz="2600"/>
              <a:t>.</a:t>
            </a:r>
            <a:endParaRPr/>
          </a:p>
        </p:txBody>
      </p:sp>
      <p:sp>
        <p:nvSpPr>
          <p:cNvPr id="295" name="Google Shape;295;g371bae05de9_0_383"/>
          <p:cNvSpPr txBox="1"/>
          <p:nvPr/>
        </p:nvSpPr>
        <p:spPr>
          <a:xfrm>
            <a:off x="5601376" y="6045202"/>
            <a:ext cx="12045300" cy="69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3009"/>
              </a:lnSpc>
            </a:pPr>
            <a:r>
              <a:rPr lang="en-US" sz="3399" b="1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TARTALMAZZA:</a:t>
            </a:r>
            <a:r>
              <a:rPr lang="en-US" sz="3399" b="1" i="0" u="none" strike="noStrike" cap="none">
                <a:solidFill>
                  <a:srgbClr val="5B3C87"/>
                </a:solidFill>
                <a:latin typeface="Noto Sans"/>
                <a:ea typeface="Noto Sans"/>
                <a:cs typeface="Noto Sans"/>
                <a:sym typeface="Noto Sans"/>
              </a:rPr>
              <a:t>:</a:t>
            </a:r>
            <a:endParaRPr/>
          </a:p>
        </p:txBody>
      </p:sp>
      <p:sp>
        <p:nvSpPr>
          <p:cNvPr id="296" name="Google Shape;296;g371bae05de9_0_383"/>
          <p:cNvSpPr txBox="1"/>
          <p:nvPr/>
        </p:nvSpPr>
        <p:spPr>
          <a:xfrm>
            <a:off x="7859563" y="7449673"/>
            <a:ext cx="3343200" cy="119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3001"/>
              </a:lnSpc>
            </a:pPr>
            <a:r>
              <a:rPr lang="en-US" sz="2915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KÜLSŐ NEMI SZERVEK</a:t>
            </a:r>
            <a:endParaRPr/>
          </a:p>
        </p:txBody>
      </p:sp>
      <p:sp>
        <p:nvSpPr>
          <p:cNvPr id="297" name="Google Shape;297;g371bae05de9_0_383"/>
          <p:cNvSpPr txBox="1"/>
          <p:nvPr/>
        </p:nvSpPr>
        <p:spPr>
          <a:xfrm>
            <a:off x="12450775" y="7362339"/>
            <a:ext cx="3340800" cy="11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2990"/>
              </a:lnSpc>
            </a:pPr>
            <a:r>
              <a:rPr lang="en-US" sz="2913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BELSŐ NEMI SZERVEK</a:t>
            </a:r>
            <a:endParaRPr/>
          </a:p>
        </p:txBody>
      </p:sp>
      <p:sp>
        <p:nvSpPr>
          <p:cNvPr id="298" name="Google Shape;298;g371bae05de9_0_383"/>
          <p:cNvSpPr/>
          <p:nvPr/>
        </p:nvSpPr>
        <p:spPr>
          <a:xfrm rot="3686805">
            <a:off x="7519938" y="5857072"/>
            <a:ext cx="3729466" cy="3600630"/>
          </a:xfrm>
          <a:custGeom>
            <a:avLst/>
            <a:gdLst/>
            <a:ahLst/>
            <a:cxnLst/>
            <a:rect l="l" t="t" r="r" b="b"/>
            <a:pathLst>
              <a:path w="3733178" h="3604213" extrusionOk="0">
                <a:moveTo>
                  <a:pt x="0" y="0"/>
                </a:moveTo>
                <a:lnTo>
                  <a:pt x="3733178" y="0"/>
                </a:lnTo>
                <a:lnTo>
                  <a:pt x="3733178" y="3604214"/>
                </a:lnTo>
                <a:lnTo>
                  <a:pt x="0" y="3604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99" name="Google Shape;299;g371bae05de9_0_383"/>
          <p:cNvSpPr/>
          <p:nvPr/>
        </p:nvSpPr>
        <p:spPr>
          <a:xfrm rot="2052374">
            <a:off x="12339199" y="5704564"/>
            <a:ext cx="3941807" cy="3805636"/>
          </a:xfrm>
          <a:custGeom>
            <a:avLst/>
            <a:gdLst/>
            <a:ahLst/>
            <a:cxnLst/>
            <a:rect l="l" t="t" r="r" b="b"/>
            <a:pathLst>
              <a:path w="3939518" h="3803426" extrusionOk="0">
                <a:moveTo>
                  <a:pt x="0" y="0"/>
                </a:moveTo>
                <a:lnTo>
                  <a:pt x="3939518" y="0"/>
                </a:lnTo>
                <a:lnTo>
                  <a:pt x="3939518" y="3803426"/>
                </a:lnTo>
                <a:lnTo>
                  <a:pt x="0" y="3803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3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300" name="Google Shape;300;g371bae05de9_0_383"/>
          <p:cNvSpPr/>
          <p:nvPr/>
        </p:nvSpPr>
        <p:spPr>
          <a:xfrm rot="-9770043" flipH="1">
            <a:off x="11554340" y="6780461"/>
            <a:ext cx="805759" cy="570075"/>
          </a:xfrm>
          <a:custGeom>
            <a:avLst/>
            <a:gdLst/>
            <a:ahLst/>
            <a:cxnLst/>
            <a:rect l="l" t="t" r="r" b="b"/>
            <a:pathLst>
              <a:path w="806142" h="570346" extrusionOk="0">
                <a:moveTo>
                  <a:pt x="806142" y="0"/>
                </a:moveTo>
                <a:lnTo>
                  <a:pt x="0" y="0"/>
                </a:lnTo>
                <a:lnTo>
                  <a:pt x="0" y="570345"/>
                </a:lnTo>
                <a:lnTo>
                  <a:pt x="806142" y="570345"/>
                </a:lnTo>
                <a:lnTo>
                  <a:pt x="806142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301" name="Google Shape;301;g371bae05de9_0_383"/>
          <p:cNvSpPr/>
          <p:nvPr/>
        </p:nvSpPr>
        <p:spPr>
          <a:xfrm rot="9949491">
            <a:off x="10942156" y="6780175"/>
            <a:ext cx="806515" cy="570610"/>
          </a:xfrm>
          <a:custGeom>
            <a:avLst/>
            <a:gdLst/>
            <a:ahLst/>
            <a:cxnLst/>
            <a:rect l="l" t="t" r="r" b="b"/>
            <a:pathLst>
              <a:path w="806142" h="570346" extrusionOk="0">
                <a:moveTo>
                  <a:pt x="0" y="0"/>
                </a:moveTo>
                <a:lnTo>
                  <a:pt x="806142" y="0"/>
                </a:lnTo>
                <a:lnTo>
                  <a:pt x="806142" y="570345"/>
                </a:lnTo>
                <a:lnTo>
                  <a:pt x="0" y="5703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302" name="Google Shape;302;g371bae05de9_0_383"/>
          <p:cNvSpPr txBox="1"/>
          <p:nvPr/>
        </p:nvSpPr>
        <p:spPr>
          <a:xfrm>
            <a:off x="8434393" y="877647"/>
            <a:ext cx="9018600" cy="47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33000"/>
              </a:lnSpc>
              <a:buSzPts val="2300"/>
            </a:pPr>
            <a:r>
              <a:rPr lang="pt-BR" sz="2300">
                <a:solidFill>
                  <a:srgbClr val="9A1935"/>
                </a:solidFill>
                <a:latin typeface="Noto Sans"/>
                <a:ea typeface="Noto Sans"/>
                <a:cs typeface="Noto Sans"/>
                <a:sym typeface="Noto Sans"/>
              </a:rPr>
              <a:t>BIOLÓGIA ALAPJAI ÉS A MENSTRUÁCIÓS CIKLUS</a:t>
            </a:r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EE3345E322771D4193F7BC6E2CEFF3D9" ma:contentTypeVersion="18" ma:contentTypeDescription="Új dokumentum létrehozása." ma:contentTypeScope="" ma:versionID="ef2dc15553746bdb9a8919214d7019bf">
  <xsd:schema xmlns:xsd="http://www.w3.org/2001/XMLSchema" xmlns:xs="http://www.w3.org/2001/XMLSchema" xmlns:p="http://schemas.microsoft.com/office/2006/metadata/properties" xmlns:ns2="3db8bff7-dfd3-4bcf-a30c-5d777ac8c0b2" xmlns:ns3="5b325c43-f68c-4113-883c-d724f4ed566d" targetNamespace="http://schemas.microsoft.com/office/2006/metadata/properties" ma:root="true" ma:fieldsID="ebc1dcc469cddf5621814f0934b57ee6" ns2:_="" ns3:_="">
    <xsd:import namespace="3db8bff7-dfd3-4bcf-a30c-5d777ac8c0b2"/>
    <xsd:import namespace="5b325c43-f68c-4113-883c-d724f4ed56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b8bff7-dfd3-4bcf-a30c-5d777ac8c0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épcímkék" ma:readOnly="false" ma:fieldId="{5cf76f15-5ced-4ddc-b409-7134ff3c332f}" ma:taxonomyMulti="true" ma:sspId="830a9e25-8395-4eaf-bf7b-2bec47eb63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325c43-f68c-4113-883c-d724f4ed566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ee859fe-c4ad-4211-810d-c509ef178a49}" ma:internalName="TaxCatchAll" ma:showField="CatchAllData" ma:web="5b325c43-f68c-4113-883c-d724f4ed56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b8bff7-dfd3-4bcf-a30c-5d777ac8c0b2">
      <Terms xmlns="http://schemas.microsoft.com/office/infopath/2007/PartnerControls"/>
    </lcf76f155ced4ddcb4097134ff3c332f>
    <TaxCatchAll xmlns="5b325c43-f68c-4113-883c-d724f4ed566d" xsi:nil="true"/>
  </documentManagement>
</p:properties>
</file>

<file path=customXml/itemProps1.xml><?xml version="1.0" encoding="utf-8"?>
<ds:datastoreItem xmlns:ds="http://schemas.openxmlformats.org/officeDocument/2006/customXml" ds:itemID="{B0499B91-17DB-4F2D-A187-CB49444DDB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74149A-5962-4858-A326-441023346ED6}">
  <ds:schemaRefs>
    <ds:schemaRef ds:uri="3db8bff7-dfd3-4bcf-a30c-5d777ac8c0b2"/>
    <ds:schemaRef ds:uri="5b325c43-f68c-4113-883c-d724f4ed566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E29B3C5-1F60-41D4-A7D3-8ABED70C3BAF}">
  <ds:schemaRefs>
    <ds:schemaRef ds:uri="3db8bff7-dfd3-4bcf-a30c-5d777ac8c0b2"/>
    <ds:schemaRef ds:uri="5b325c43-f68c-4113-883c-d724f4ed566d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6311</Words>
  <Application>Microsoft Office PowerPoint</Application>
  <PresentationFormat>Egyéni</PresentationFormat>
  <Paragraphs>766</Paragraphs>
  <Slides>79</Slides>
  <Notes>79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79</vt:i4>
      </vt:variant>
    </vt:vector>
  </HeadingPairs>
  <TitlesOfParts>
    <vt:vector size="86" baseType="lpstr">
      <vt:lpstr>Calibri</vt:lpstr>
      <vt:lpstr>Arial</vt:lpstr>
      <vt:lpstr>Noto Sans</vt:lpstr>
      <vt:lpstr>Noto Sans Osage</vt:lpstr>
      <vt:lpstr>Cambria</vt:lpstr>
      <vt:lpstr>Courier New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Maria Leonor</dc:creator>
  <cp:lastModifiedBy>Csobay Krisztina</cp:lastModifiedBy>
  <cp:revision>1</cp:revision>
  <dcterms:created xsi:type="dcterms:W3CDTF">2006-08-16T00:00:00Z</dcterms:created>
  <dcterms:modified xsi:type="dcterms:W3CDTF">2025-10-06T10:54:54Z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0x010100EE3345E322771D4193F7BC6E2CEFF3D9</vt:lpwstr>
  </property>
  <property fmtid="{D5CDD505-2E9C-101B-9397-08002B2CF9AE}" pid="3" name="MediaServiceImageTags">
    <vt:lpwstr/>
  </property>
</Properties>
</file>